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jpeg" ContentType="image/jpeg"/>
  <Override PartName="/ppt/notesSlides/notesSlide13.xml" ContentType="application/vnd.openxmlformats-officedocument.presentationml.notesSlide+xml"/>
  <Override PartName="/ppt/media/image2.jpeg" ContentType="image/jpeg"/>
  <Override PartName="/ppt/notesSlides/notesSlide14.xml" ContentType="application/vnd.openxmlformats-officedocument.presentationml.notesSlide+xml"/>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HI, THIS is professor bell. In this lesson, we’ll learn the what’s and the why’s of creating distributed software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an increase in the number of independent nodes increases the probability of failure in a system (reducing availability and increasing administrative costs)</a:t>
            </a:r>
          </a:p>
          <a:p>
            <a:pPr/>
            <a:r>
              <a:t>an increase in the number of independent nodes may increase the need for communication between nodes (reducing performance as scale increases)</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an increase in geographic distance increases the minimum latency for communication between distant nodes (reducing performance for certain operations)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In addition to these constraints that might make it challenging to achieve better performance, scale, or fault tolerance due to the location and number of machines, we also now are exposed to risks that come from the network itself. These so called 8 fallacies of distributed computing were outlined in the 90’s in white papers from sun Microsystems, and largely still hold. Most are tied to physical properties of networks themselves</a:t>
            </a:r>
          </a:p>
          <a:p>
            <a:pPr/>
            <a:r>
              <a:t>“There is one administrator” - Might get away with this if you install your system on your own private network, doesn’t talk to anyone. But: what happens when you don’t,  and then things go wrong? Example: Comcast maintains its own blocklist of domain names that could be malicious. What happens if your hosting provider ends up on that block list?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People actually care a LOT about the latency between NYC and Chicago, because commodities are traded in Chicago and stocks are traded in NYC</a:t>
            </a:r>
          </a:p>
          <a:p>
            <a:pPr/>
            <a:r>
              <a:t>Changes to commodities prices (e.g. ethanol) can dramatically impact price of some stocks.</a:t>
            </a:r>
          </a:p>
          <a:p>
            <a:pPr/>
            <a:r>
              <a:t>Note not really Chicago or NYC, data centers are 10-15 miles outside of city where land is cheaper. Secaucus NJ and Aurora IL</a:t>
            </a:r>
          </a:p>
          <a:p>
            <a:pPr/>
          </a:p>
          <a:p>
            <a:pPr/>
            <a:r>
              <a:t>It’s not quite as simple as 700 miles -&gt; 7.4msec</a:t>
            </a:r>
          </a:p>
          <a:p>
            <a:pPr/>
            <a:r>
              <a:t>There are streams, mountains, etc… more like 1,000 miles</a:t>
            </a:r>
          </a:p>
          <a:p>
            <a:pPr/>
            <a:r>
              <a:t>Light is refracted in a fiber optic cable is ~31% slower</a:t>
            </a:r>
          </a:p>
          <a:p>
            <a:pPr/>
            <a:r>
              <a:t>What do we do if money is no object?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First: some ground rules. What is a distributed system? Most apps that we work with are distributed in some way, at least in the sense that there is some code that runs in a client, and elsewhere on a server. For this and the following lesson, however, we’ll focus on two particular distributed systems models: where we are focusing on the SERVER aspects, and distributed the server code across multiple computers, with a network between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scale in size (more nodes), geographic (reduce time to respond to users), administration (administrators per machine)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Most things are easy to do small: Let’s make a system that lets 5 people run around a 2D map. Great! How do we let 100,000 people run around that same map? Uh-oh. A scalable system is one in which adding more work (more usage) does not make things incrementally worse: We want to be able to increase the capacity and usage of our service without it slowing to a halt.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measured perhaps by throughput, utilization of resources,  response time (see latency)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pesky limits: speed of light, RAM/hard drives/CPUs. but for distributed systems can come in much more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hard to handle availability on a single machine. because we want redundancy. CLICK to show table we want to take a bunch of unreliable components and build a bigger thing that itself is reliable. what are the components and what kinds of redundancy can we provide?</a:t>
            </a:r>
          </a:p>
          <a:p>
            <a:pPr/>
            <a:r>
              <a:t>Availability considers things more broadly than uptime though: what if there is a network outage? Without knowing every possible thing that can fail, instead, we might design for fault tolerance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Which is to say: can we define a set of faults that we expect, and then design a system to tolerate them? We concede that we can’t tolerate all faults. If nothing else, our service might degrade in availability if our business goes bankrupt!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Fault tolerance is a tricky beast, however.</a:t>
            </a:r>
          </a:p>
          <a:p>
            <a:pPr/>
            <a:r>
              <a:t>So obviously just adding more machines doesn’t solve fault tolerance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lvl1pPr>
              <a:defRPr>
                <a:solidFill>
                  <a:srgbClr val="000000"/>
                </a:solidFill>
              </a:defRPr>
            </a:lvl1p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2.png"/><Relationship Id="rId9" Type="http://schemas.openxmlformats.org/officeDocument/2006/relationships/image" Target="../media/image10.png"/><Relationship Id="rId10"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2.tif"/><Relationship Id="rId6" Type="http://schemas.openxmlformats.org/officeDocument/2006/relationships/image" Target="../media/image13.png"/><Relationship Id="rId7" Type="http://schemas.openxmlformats.org/officeDocument/2006/relationships/image" Target="../media/image3.tif"/><Relationship Id="rId8"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book.mixu.net/distsys/intro.html"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book.mixu.net/distsys/intro.html"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book.mixu.net/distsys/intro.html"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book.mixu.net/distsys/intro.html"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book.mixu.net/distsys/intro.html"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book.mixu.net/distsys/intro.html"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3"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9.1: Why Engineer Distributed Software?"/>
          <p:cNvSpPr txBox="1"/>
          <p:nvPr>
            <p:ph type="subTitle" sz="quarter" idx="1"/>
          </p:nvPr>
        </p:nvSpPr>
        <p:spPr>
          <a:prstGeom prst="rect">
            <a:avLst/>
          </a:prstGeom>
        </p:spPr>
        <p:txBody>
          <a:bodyPr/>
          <a:lstStyle/>
          <a:p>
            <a:pPr/>
            <a:r>
              <a:t>Lecture 9.1: Why Engineer Distributed Software?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Distributed Systems Challenges"/>
          <p:cNvSpPr txBox="1"/>
          <p:nvPr>
            <p:ph type="title"/>
          </p:nvPr>
        </p:nvSpPr>
        <p:spPr>
          <a:prstGeom prst="rect">
            <a:avLst/>
          </a:prstGeom>
        </p:spPr>
        <p:txBody>
          <a:bodyPr/>
          <a:lstStyle/>
          <a:p>
            <a:pPr/>
            <a:r>
              <a:t>Distributed Systems Challenges</a:t>
            </a:r>
          </a:p>
        </p:txBody>
      </p:sp>
      <p:sp>
        <p:nvSpPr>
          <p:cNvPr id="238" name="More machines, more proble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More machines, more problems</a:t>
            </a:r>
          </a:p>
        </p:txBody>
      </p:sp>
      <p:sp>
        <p:nvSpPr>
          <p:cNvPr id="239" name="Say there’s a 1% chance of having some hardware failure occur to a machine (power supply burns out, hard disk crashes, etc)…"/>
          <p:cNvSpPr txBox="1"/>
          <p:nvPr>
            <p:ph type="body" idx="1"/>
          </p:nvPr>
        </p:nvSpPr>
        <p:spPr>
          <a:prstGeom prst="rect">
            <a:avLst/>
          </a:prstGeom>
        </p:spPr>
        <p:txBody>
          <a:bodyPr/>
          <a:lstStyle/>
          <a:p>
            <a:pPr/>
            <a:r>
              <a:t>Say there’s a 1% chance of having some hardware failure occur to a machine (power supply burns out, hard disk crashes, etc)</a:t>
            </a:r>
          </a:p>
          <a:p>
            <a:pPr/>
            <a:r>
              <a:t>Now I have 10 machines</a:t>
            </a:r>
          </a:p>
          <a:p>
            <a:pPr lvl="1"/>
            <a:r>
              <a:t>Probability(at least one fails) = 1 - Probability(no machine fails) = 1-(1-.01)</a:t>
            </a:r>
            <a:r>
              <a:rPr baseline="31999"/>
              <a:t>10</a:t>
            </a:r>
            <a:r>
              <a:t> = 10%</a:t>
            </a:r>
          </a:p>
          <a:p>
            <a:pPr/>
            <a:r>
              <a:t>100 machines -&gt; 63%</a:t>
            </a:r>
          </a:p>
          <a:p>
            <a:pPr/>
            <a:r>
              <a:t>200 machines -&gt; 87%</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Distributed Systems Challenges"/>
          <p:cNvSpPr txBox="1"/>
          <p:nvPr>
            <p:ph type="title"/>
          </p:nvPr>
        </p:nvSpPr>
        <p:spPr>
          <a:prstGeom prst="rect">
            <a:avLst/>
          </a:prstGeom>
        </p:spPr>
        <p:txBody>
          <a:bodyPr/>
          <a:lstStyle/>
          <a:p>
            <a:pPr/>
            <a:r>
              <a:t>Distributed Systems Challenges</a:t>
            </a:r>
          </a:p>
        </p:txBody>
      </p:sp>
      <p:sp>
        <p:nvSpPr>
          <p:cNvPr id="244" name="Number of nodes + distance between th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Number of nodes + distance between them</a:t>
            </a:r>
          </a:p>
        </p:txBody>
      </p:sp>
      <p:grpSp>
        <p:nvGrpSpPr>
          <p:cNvPr id="255" name="Group"/>
          <p:cNvGrpSpPr/>
          <p:nvPr/>
        </p:nvGrpSpPr>
        <p:grpSpPr>
          <a:xfrm>
            <a:off x="5160583" y="5359173"/>
            <a:ext cx="14062834" cy="8334676"/>
            <a:chOff x="0" y="0"/>
            <a:chExt cx="14062833" cy="8334674"/>
          </a:xfrm>
        </p:grpSpPr>
        <p:pic>
          <p:nvPicPr>
            <p:cNvPr id="245" name="Image" descr="Image"/>
            <p:cNvPicPr>
              <a:picLocks noChangeAspect="1"/>
            </p:cNvPicPr>
            <p:nvPr/>
          </p:nvPicPr>
          <p:blipFill>
            <a:blip r:embed="rId3">
              <a:extLst/>
            </a:blip>
            <a:stretch>
              <a:fillRect/>
            </a:stretch>
          </p:blipFill>
          <p:spPr>
            <a:xfrm>
              <a:off x="2629768" y="1825186"/>
              <a:ext cx="8946608" cy="4590406"/>
            </a:xfrm>
            <a:prstGeom prst="rect">
              <a:avLst/>
            </a:prstGeom>
            <a:ln w="12700" cap="flat">
              <a:noFill/>
              <a:miter lim="400000"/>
            </a:ln>
            <a:effectLst/>
          </p:spPr>
        </p:pic>
        <p:pic>
          <p:nvPicPr>
            <p:cNvPr id="246" name="Image" descr="Image"/>
            <p:cNvPicPr>
              <a:picLocks noChangeAspect="1"/>
            </p:cNvPicPr>
            <p:nvPr/>
          </p:nvPicPr>
          <p:blipFill>
            <a:blip r:embed="rId4">
              <a:extLst/>
            </a:blip>
            <a:stretch>
              <a:fillRect/>
            </a:stretch>
          </p:blipFill>
          <p:spPr>
            <a:xfrm>
              <a:off x="0" y="926807"/>
              <a:ext cx="3033261" cy="3033261"/>
            </a:xfrm>
            <a:prstGeom prst="rect">
              <a:avLst/>
            </a:prstGeom>
            <a:ln w="12700" cap="flat">
              <a:noFill/>
              <a:miter lim="400000"/>
            </a:ln>
            <a:effectLst/>
          </p:spPr>
        </p:pic>
        <p:pic>
          <p:nvPicPr>
            <p:cNvPr id="247" name="Image" descr="Image"/>
            <p:cNvPicPr>
              <a:picLocks noChangeAspect="1"/>
            </p:cNvPicPr>
            <p:nvPr/>
          </p:nvPicPr>
          <p:blipFill>
            <a:blip r:embed="rId4">
              <a:extLst/>
            </a:blip>
            <a:stretch>
              <a:fillRect/>
            </a:stretch>
          </p:blipFill>
          <p:spPr>
            <a:xfrm>
              <a:off x="10488152" y="13413"/>
              <a:ext cx="3033261" cy="3033261"/>
            </a:xfrm>
            <a:prstGeom prst="rect">
              <a:avLst/>
            </a:prstGeom>
            <a:ln w="12700" cap="flat">
              <a:noFill/>
              <a:miter lim="400000"/>
            </a:ln>
            <a:effectLst/>
          </p:spPr>
        </p:pic>
        <p:pic>
          <p:nvPicPr>
            <p:cNvPr id="248" name="Image" descr="Image"/>
            <p:cNvPicPr>
              <a:picLocks noChangeAspect="1"/>
            </p:cNvPicPr>
            <p:nvPr/>
          </p:nvPicPr>
          <p:blipFill>
            <a:blip r:embed="rId4">
              <a:extLst/>
            </a:blip>
            <a:stretch>
              <a:fillRect/>
            </a:stretch>
          </p:blipFill>
          <p:spPr>
            <a:xfrm>
              <a:off x="10653586" y="5013142"/>
              <a:ext cx="3033262" cy="3033261"/>
            </a:xfrm>
            <a:prstGeom prst="rect">
              <a:avLst/>
            </a:prstGeom>
            <a:ln w="12700" cap="flat">
              <a:noFill/>
              <a:miter lim="400000"/>
            </a:ln>
            <a:effectLst/>
          </p:spPr>
        </p:pic>
        <p:pic>
          <p:nvPicPr>
            <p:cNvPr id="249" name="Image" descr="Image"/>
            <p:cNvPicPr>
              <a:picLocks noChangeAspect="1"/>
            </p:cNvPicPr>
            <p:nvPr/>
          </p:nvPicPr>
          <p:blipFill>
            <a:blip r:embed="rId4">
              <a:extLst/>
            </a:blip>
            <a:stretch>
              <a:fillRect/>
            </a:stretch>
          </p:blipFill>
          <p:spPr>
            <a:xfrm>
              <a:off x="7102391" y="0"/>
              <a:ext cx="3033261" cy="3033261"/>
            </a:xfrm>
            <a:prstGeom prst="rect">
              <a:avLst/>
            </a:prstGeom>
            <a:ln w="12700" cap="flat">
              <a:noFill/>
              <a:miter lim="400000"/>
            </a:ln>
            <a:effectLst/>
          </p:spPr>
        </p:pic>
        <p:pic>
          <p:nvPicPr>
            <p:cNvPr id="250" name="Image" descr="Image"/>
            <p:cNvPicPr>
              <a:picLocks noChangeAspect="1"/>
            </p:cNvPicPr>
            <p:nvPr/>
          </p:nvPicPr>
          <p:blipFill>
            <a:blip r:embed="rId4">
              <a:extLst/>
            </a:blip>
            <a:stretch>
              <a:fillRect/>
            </a:stretch>
          </p:blipFill>
          <p:spPr>
            <a:xfrm>
              <a:off x="3551195" y="13413"/>
              <a:ext cx="3033262" cy="3033261"/>
            </a:xfrm>
            <a:prstGeom prst="rect">
              <a:avLst/>
            </a:prstGeom>
            <a:ln w="12700" cap="flat">
              <a:noFill/>
              <a:miter lim="400000"/>
            </a:ln>
            <a:effectLst/>
          </p:spPr>
        </p:pic>
        <p:pic>
          <p:nvPicPr>
            <p:cNvPr id="251" name="Image" descr="Image"/>
            <p:cNvPicPr>
              <a:picLocks noChangeAspect="1"/>
            </p:cNvPicPr>
            <p:nvPr/>
          </p:nvPicPr>
          <p:blipFill>
            <a:blip r:embed="rId4">
              <a:extLst/>
            </a:blip>
            <a:stretch>
              <a:fillRect/>
            </a:stretch>
          </p:blipFill>
          <p:spPr>
            <a:xfrm>
              <a:off x="7102391" y="4654268"/>
              <a:ext cx="3033261" cy="3033261"/>
            </a:xfrm>
            <a:prstGeom prst="rect">
              <a:avLst/>
            </a:prstGeom>
            <a:ln w="12700" cap="flat">
              <a:noFill/>
              <a:miter lim="400000"/>
            </a:ln>
            <a:effectLst/>
          </p:spPr>
        </p:pic>
        <p:pic>
          <p:nvPicPr>
            <p:cNvPr id="252" name="Image" descr="Image"/>
            <p:cNvPicPr>
              <a:picLocks noChangeAspect="1"/>
            </p:cNvPicPr>
            <p:nvPr/>
          </p:nvPicPr>
          <p:blipFill>
            <a:blip r:embed="rId4">
              <a:extLst/>
            </a:blip>
            <a:stretch>
              <a:fillRect/>
            </a:stretch>
          </p:blipFill>
          <p:spPr>
            <a:xfrm>
              <a:off x="3551195" y="5301414"/>
              <a:ext cx="3033262" cy="3033261"/>
            </a:xfrm>
            <a:prstGeom prst="rect">
              <a:avLst/>
            </a:prstGeom>
            <a:ln w="12700" cap="flat">
              <a:noFill/>
              <a:miter lim="400000"/>
            </a:ln>
            <a:effectLst/>
          </p:spPr>
        </p:pic>
        <p:pic>
          <p:nvPicPr>
            <p:cNvPr id="253" name="Image" descr="Image"/>
            <p:cNvPicPr>
              <a:picLocks noChangeAspect="1"/>
            </p:cNvPicPr>
            <p:nvPr/>
          </p:nvPicPr>
          <p:blipFill>
            <a:blip r:embed="rId4">
              <a:extLst/>
            </a:blip>
            <a:stretch>
              <a:fillRect/>
            </a:stretch>
          </p:blipFill>
          <p:spPr>
            <a:xfrm>
              <a:off x="176713" y="3541795"/>
              <a:ext cx="3033262" cy="3033262"/>
            </a:xfrm>
            <a:prstGeom prst="rect">
              <a:avLst/>
            </a:prstGeom>
            <a:ln w="12700" cap="flat">
              <a:noFill/>
              <a:miter lim="400000"/>
            </a:ln>
            <a:effectLst/>
          </p:spPr>
        </p:pic>
        <p:pic>
          <p:nvPicPr>
            <p:cNvPr id="254" name="Image" descr="Image"/>
            <p:cNvPicPr>
              <a:picLocks noChangeAspect="1"/>
            </p:cNvPicPr>
            <p:nvPr/>
          </p:nvPicPr>
          <p:blipFill>
            <a:blip r:embed="rId4">
              <a:extLst/>
            </a:blip>
            <a:stretch>
              <a:fillRect/>
            </a:stretch>
          </p:blipFill>
          <p:spPr>
            <a:xfrm>
              <a:off x="11029573" y="2190123"/>
              <a:ext cx="3033261" cy="3033261"/>
            </a:xfrm>
            <a:prstGeom prst="rect">
              <a:avLst/>
            </a:prstGeom>
            <a:ln w="12700" cap="flat">
              <a:noFill/>
              <a:miter lim="400000"/>
            </a:ln>
            <a:effectLst/>
          </p:spPr>
        </p:pic>
      </p:grpSp>
      <p:pic>
        <p:nvPicPr>
          <p:cNvPr id="256" name="Image" descr="Image"/>
          <p:cNvPicPr>
            <a:picLocks noChangeAspect="1"/>
          </p:cNvPicPr>
          <p:nvPr/>
        </p:nvPicPr>
        <p:blipFill>
          <a:blip r:embed="rId5">
            <a:extLst/>
          </a:blip>
          <a:srcRect l="3834" t="1804" r="1950" b="2053"/>
          <a:stretch>
            <a:fillRect/>
          </a:stretch>
        </p:blipFill>
        <p:spPr>
          <a:xfrm>
            <a:off x="16438424" y="5778292"/>
            <a:ext cx="1703638" cy="2235998"/>
          </a:xfrm>
          <a:custGeom>
            <a:avLst/>
            <a:gdLst/>
            <a:ahLst/>
            <a:cxnLst>
              <a:cxn ang="0">
                <a:pos x="wd2" y="hd2"/>
              </a:cxn>
              <a:cxn ang="5400000">
                <a:pos x="wd2" y="hd2"/>
              </a:cxn>
              <a:cxn ang="10800000">
                <a:pos x="wd2" y="hd2"/>
              </a:cxn>
              <a:cxn ang="16200000">
                <a:pos x="wd2" y="hd2"/>
              </a:cxn>
            </a:cxnLst>
            <a:rect l="0" t="0" r="r" b="b"/>
            <a:pathLst>
              <a:path w="21583" h="21600" fill="norm" stroke="1"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
        <p:nvSpPr>
          <p:cNvPr id="257" name="Line"/>
          <p:cNvSpPr/>
          <p:nvPr/>
        </p:nvSpPr>
        <p:spPr>
          <a:xfrm flipV="1">
            <a:off x="10662050" y="7985954"/>
            <a:ext cx="3081114" cy="308111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58" name="Line"/>
          <p:cNvSpPr/>
          <p:nvPr/>
        </p:nvSpPr>
        <p:spPr>
          <a:xfrm flipH="1" flipV="1">
            <a:off x="10042788" y="8198838"/>
            <a:ext cx="3775585" cy="2205042"/>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59" name="Line"/>
          <p:cNvSpPr/>
          <p:nvPr/>
        </p:nvSpPr>
        <p:spPr>
          <a:xfrm>
            <a:off x="8125755" y="8265641"/>
            <a:ext cx="8153705" cy="110386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0" name="Line"/>
          <p:cNvSpPr/>
          <p:nvPr/>
        </p:nvSpPr>
        <p:spPr>
          <a:xfrm>
            <a:off x="8003012" y="9876314"/>
            <a:ext cx="8399189" cy="136934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1" name="Line"/>
          <p:cNvSpPr/>
          <p:nvPr/>
        </p:nvSpPr>
        <p:spPr>
          <a:xfrm flipV="1">
            <a:off x="10840645" y="8243437"/>
            <a:ext cx="5516715" cy="3002225"/>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2" name="Line"/>
          <p:cNvSpPr/>
          <p:nvPr/>
        </p:nvSpPr>
        <p:spPr>
          <a:xfrm flipH="1" flipV="1">
            <a:off x="10019919" y="8243437"/>
            <a:ext cx="820727" cy="3002225"/>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3" name="Line"/>
          <p:cNvSpPr/>
          <p:nvPr/>
        </p:nvSpPr>
        <p:spPr>
          <a:xfrm flipH="1" flipV="1">
            <a:off x="8233752" y="9876314"/>
            <a:ext cx="2606893" cy="136934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4" name="Line"/>
          <p:cNvSpPr/>
          <p:nvPr/>
        </p:nvSpPr>
        <p:spPr>
          <a:xfrm flipV="1">
            <a:off x="7637237" y="8755288"/>
            <a:ext cx="1" cy="109214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5" name="Line"/>
          <p:cNvSpPr/>
          <p:nvPr/>
        </p:nvSpPr>
        <p:spPr>
          <a:xfrm flipV="1">
            <a:off x="14682882" y="7807361"/>
            <a:ext cx="1674478" cy="2459108"/>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6" name="Line"/>
          <p:cNvSpPr/>
          <p:nvPr/>
        </p:nvSpPr>
        <p:spPr>
          <a:xfrm flipV="1">
            <a:off x="17666587" y="10102038"/>
            <a:ext cx="1" cy="917899"/>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7" name="Line"/>
          <p:cNvSpPr/>
          <p:nvPr/>
        </p:nvSpPr>
        <p:spPr>
          <a:xfrm flipH="1" flipV="1">
            <a:off x="7906380" y="8243466"/>
            <a:ext cx="8592455" cy="3002166"/>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8" name="Line"/>
          <p:cNvSpPr/>
          <p:nvPr/>
        </p:nvSpPr>
        <p:spPr>
          <a:xfrm flipH="1">
            <a:off x="8385820" y="9568202"/>
            <a:ext cx="7633574" cy="1056751"/>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69" name="Line"/>
          <p:cNvSpPr/>
          <p:nvPr/>
        </p:nvSpPr>
        <p:spPr>
          <a:xfrm flipH="1" flipV="1">
            <a:off x="10377107" y="8111070"/>
            <a:ext cx="5799666" cy="882495"/>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9"/>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400"/>
                                  </p:stCondLst>
                                  <p:iterate type="el" backwards="0">
                                    <p:tmAbs val="0"/>
                                  </p:iterate>
                                  <p:childTnLst>
                                    <p:set>
                                      <p:cBhvr>
                                        <p:cTn id="13" fill="hold"/>
                                        <p:tgtEl>
                                          <p:spTgt spid="265"/>
                                        </p:tgtEl>
                                        <p:attrNameLst>
                                          <p:attrName>style.visibility</p:attrName>
                                        </p:attrNameLst>
                                      </p:cBhvr>
                                      <p:to>
                                        <p:strVal val="visible"/>
                                      </p:to>
                                    </p:set>
                                  </p:childTnLst>
                                </p:cTn>
                              </p:par>
                            </p:childTnLst>
                          </p:cTn>
                        </p:par>
                        <p:par>
                          <p:cTn id="14" fill="hold">
                            <p:stCondLst>
                              <p:cond delay="400"/>
                            </p:stCondLst>
                            <p:childTnLst>
                              <p:par>
                                <p:cTn id="15" presetClass="entr" nodeType="afterEffect" presetSubtype="0" presetID="1" grpId="4" fill="hold">
                                  <p:stCondLst>
                                    <p:cond delay="600"/>
                                  </p:stCondLst>
                                  <p:iterate type="el" backwards="0">
                                    <p:tmAbs val="0"/>
                                  </p:iterate>
                                  <p:childTnLst>
                                    <p:set>
                                      <p:cBhvr>
                                        <p:cTn id="16" fill="hold"/>
                                        <p:tgtEl>
                                          <p:spTgt spid="258"/>
                                        </p:tgtEl>
                                        <p:attrNameLst>
                                          <p:attrName>style.visibility</p:attrName>
                                        </p:attrNameLst>
                                      </p:cBhvr>
                                      <p:to>
                                        <p:strVal val="visible"/>
                                      </p:to>
                                    </p:set>
                                  </p:childTnLst>
                                </p:cTn>
                              </p:par>
                            </p:childTnLst>
                          </p:cTn>
                        </p:par>
                        <p:par>
                          <p:cTn id="17" fill="hold">
                            <p:stCondLst>
                              <p:cond delay="1000"/>
                            </p:stCondLst>
                            <p:childTnLst>
                              <p:par>
                                <p:cTn id="18" presetClass="entr" nodeType="afterEffect" presetSubtype="0" presetID="1" grpId="5" fill="hold">
                                  <p:stCondLst>
                                    <p:cond delay="100"/>
                                  </p:stCondLst>
                                  <p:iterate type="el" backwards="0">
                                    <p:tmAbs val="0"/>
                                  </p:iterate>
                                  <p:childTnLst>
                                    <p:set>
                                      <p:cBhvr>
                                        <p:cTn id="19" fill="hold"/>
                                        <p:tgtEl>
                                          <p:spTgt spid="257"/>
                                        </p:tgtEl>
                                        <p:attrNameLst>
                                          <p:attrName>style.visibility</p:attrName>
                                        </p:attrNameLst>
                                      </p:cBhvr>
                                      <p:to>
                                        <p:strVal val="visible"/>
                                      </p:to>
                                    </p:set>
                                  </p:childTnLst>
                                </p:cTn>
                              </p:par>
                            </p:childTnLst>
                          </p:cTn>
                        </p:par>
                        <p:par>
                          <p:cTn id="20" fill="hold">
                            <p:stCondLst>
                              <p:cond delay="1100"/>
                            </p:stCondLst>
                            <p:childTnLst>
                              <p:par>
                                <p:cTn id="21" presetClass="entr" nodeType="afterEffect" presetSubtype="0" presetID="1" grpId="6" fill="hold">
                                  <p:stCondLst>
                                    <p:cond delay="100"/>
                                  </p:stCondLst>
                                  <p:iterate type="el" backwards="0">
                                    <p:tmAbs val="0"/>
                                  </p:iterate>
                                  <p:childTnLst>
                                    <p:set>
                                      <p:cBhvr>
                                        <p:cTn id="22" fill="hold"/>
                                        <p:tgtEl>
                                          <p:spTgt spid="264"/>
                                        </p:tgtEl>
                                        <p:attrNameLst>
                                          <p:attrName>style.visibility</p:attrName>
                                        </p:attrNameLst>
                                      </p:cBhvr>
                                      <p:to>
                                        <p:strVal val="visible"/>
                                      </p:to>
                                    </p:set>
                                  </p:childTnLst>
                                </p:cTn>
                              </p:par>
                            </p:childTnLst>
                          </p:cTn>
                        </p:par>
                        <p:par>
                          <p:cTn id="23" fill="hold">
                            <p:stCondLst>
                              <p:cond delay="1200"/>
                            </p:stCondLst>
                            <p:childTnLst>
                              <p:par>
                                <p:cTn id="24" presetClass="entr" nodeType="afterEffect" presetSubtype="0" presetID="1" grpId="7" fill="hold">
                                  <p:stCondLst>
                                    <p:cond delay="100"/>
                                  </p:stCondLst>
                                  <p:iterate type="el" backwards="0">
                                    <p:tmAbs val="0"/>
                                  </p:iterate>
                                  <p:childTnLst>
                                    <p:set>
                                      <p:cBhvr>
                                        <p:cTn id="25" fill="hold"/>
                                        <p:tgtEl>
                                          <p:spTgt spid="262"/>
                                        </p:tgtEl>
                                        <p:attrNameLst>
                                          <p:attrName>style.visibility</p:attrName>
                                        </p:attrNameLst>
                                      </p:cBhvr>
                                      <p:to>
                                        <p:strVal val="visible"/>
                                      </p:to>
                                    </p:set>
                                  </p:childTnLst>
                                </p:cTn>
                              </p:par>
                            </p:childTnLst>
                          </p:cTn>
                        </p:par>
                        <p:par>
                          <p:cTn id="26" fill="hold">
                            <p:stCondLst>
                              <p:cond delay="1300"/>
                            </p:stCondLst>
                            <p:childTnLst>
                              <p:par>
                                <p:cTn id="27" presetClass="entr" nodeType="afterEffect" presetSubtype="0" presetID="1" grpId="8" fill="hold">
                                  <p:stCondLst>
                                    <p:cond delay="100"/>
                                  </p:stCondLst>
                                  <p:iterate type="el" backwards="0">
                                    <p:tmAbs val="0"/>
                                  </p:iterate>
                                  <p:childTnLst>
                                    <p:set>
                                      <p:cBhvr>
                                        <p:cTn id="28" fill="hold"/>
                                        <p:tgtEl>
                                          <p:spTgt spid="261"/>
                                        </p:tgtEl>
                                        <p:attrNameLst>
                                          <p:attrName>style.visibility</p:attrName>
                                        </p:attrNameLst>
                                      </p:cBhvr>
                                      <p:to>
                                        <p:strVal val="visible"/>
                                      </p:to>
                                    </p:set>
                                  </p:childTnLst>
                                </p:cTn>
                              </p:par>
                            </p:childTnLst>
                          </p:cTn>
                        </p:par>
                        <p:par>
                          <p:cTn id="29" fill="hold">
                            <p:stCondLst>
                              <p:cond delay="1400"/>
                            </p:stCondLst>
                            <p:childTnLst>
                              <p:par>
                                <p:cTn id="30" presetClass="entr" nodeType="afterEffect" presetSubtype="0" presetID="1" grpId="9" fill="hold">
                                  <p:stCondLst>
                                    <p:cond delay="0"/>
                                  </p:stCondLst>
                                  <p:iterate type="el" backwards="0">
                                    <p:tmAbs val="0"/>
                                  </p:iterate>
                                  <p:childTnLst>
                                    <p:set>
                                      <p:cBhvr>
                                        <p:cTn id="31" fill="hold"/>
                                        <p:tgtEl>
                                          <p:spTgt spid="260"/>
                                        </p:tgtEl>
                                        <p:attrNameLst>
                                          <p:attrName>style.visibility</p:attrName>
                                        </p:attrNameLst>
                                      </p:cBhvr>
                                      <p:to>
                                        <p:strVal val="visible"/>
                                      </p:to>
                                    </p:set>
                                  </p:childTnLst>
                                </p:cTn>
                              </p:par>
                            </p:childTnLst>
                          </p:cTn>
                        </p:par>
                        <p:par>
                          <p:cTn id="32" fill="hold">
                            <p:stCondLst>
                              <p:cond delay="1400"/>
                            </p:stCondLst>
                            <p:childTnLst>
                              <p:par>
                                <p:cTn id="33" presetClass="entr" nodeType="afterEffect" presetSubtype="0" presetID="1" grpId="10" fill="hold">
                                  <p:stCondLst>
                                    <p:cond delay="0"/>
                                  </p:stCondLst>
                                  <p:iterate type="el" backwards="0">
                                    <p:tmAbs val="0"/>
                                  </p:iterate>
                                  <p:childTnLst>
                                    <p:set>
                                      <p:cBhvr>
                                        <p:cTn id="34" fill="hold"/>
                                        <p:tgtEl>
                                          <p:spTgt spid="266"/>
                                        </p:tgtEl>
                                        <p:attrNameLst>
                                          <p:attrName>style.visibility</p:attrName>
                                        </p:attrNameLst>
                                      </p:cBhvr>
                                      <p:to>
                                        <p:strVal val="visible"/>
                                      </p:to>
                                    </p:set>
                                  </p:childTnLst>
                                </p:cTn>
                              </p:par>
                            </p:childTnLst>
                          </p:cTn>
                        </p:par>
                        <p:par>
                          <p:cTn id="35" fill="hold">
                            <p:stCondLst>
                              <p:cond delay="1400"/>
                            </p:stCondLst>
                            <p:childTnLst>
                              <p:par>
                                <p:cTn id="36" presetClass="entr" nodeType="afterEffect" presetSubtype="0" presetID="1" grpId="11" fill="hold">
                                  <p:stCondLst>
                                    <p:cond delay="0"/>
                                  </p:stCondLst>
                                  <p:iterate type="el" backwards="0">
                                    <p:tmAbs val="0"/>
                                  </p:iterate>
                                  <p:childTnLst>
                                    <p:set>
                                      <p:cBhvr>
                                        <p:cTn id="37" fill="hold"/>
                                        <p:tgtEl>
                                          <p:spTgt spid="263"/>
                                        </p:tgtEl>
                                        <p:attrNameLst>
                                          <p:attrName>style.visibility</p:attrName>
                                        </p:attrNameLst>
                                      </p:cBhvr>
                                      <p:to>
                                        <p:strVal val="visible"/>
                                      </p:to>
                                    </p:set>
                                  </p:childTnLst>
                                </p:cTn>
                              </p:par>
                            </p:childTnLst>
                          </p:cTn>
                        </p:par>
                        <p:par>
                          <p:cTn id="38" fill="hold">
                            <p:stCondLst>
                              <p:cond delay="1400"/>
                            </p:stCondLst>
                            <p:childTnLst>
                              <p:par>
                                <p:cTn id="39" presetClass="entr" nodeType="afterEffect" presetSubtype="0" presetID="1" grpId="12" fill="hold">
                                  <p:stCondLst>
                                    <p:cond delay="100"/>
                                  </p:stCondLst>
                                  <p:iterate type="el" backwards="0">
                                    <p:tmAbs val="0"/>
                                  </p:iterate>
                                  <p:childTnLst>
                                    <p:set>
                                      <p:cBhvr>
                                        <p:cTn id="40" fill="hold"/>
                                        <p:tgtEl>
                                          <p:spTgt spid="267"/>
                                        </p:tgtEl>
                                        <p:attrNameLst>
                                          <p:attrName>style.visibility</p:attrName>
                                        </p:attrNameLst>
                                      </p:cBhvr>
                                      <p:to>
                                        <p:strVal val="visible"/>
                                      </p:to>
                                    </p:set>
                                  </p:childTnLst>
                                </p:cTn>
                              </p:par>
                            </p:childTnLst>
                          </p:cTn>
                        </p:par>
                        <p:par>
                          <p:cTn id="41" fill="hold">
                            <p:stCondLst>
                              <p:cond delay="1500"/>
                            </p:stCondLst>
                            <p:childTnLst>
                              <p:par>
                                <p:cTn id="42" presetClass="entr" nodeType="afterEffect" presetSubtype="0" presetID="1" grpId="13" fill="hold">
                                  <p:stCondLst>
                                    <p:cond delay="100"/>
                                  </p:stCondLst>
                                  <p:iterate type="el" backwards="0">
                                    <p:tmAbs val="0"/>
                                  </p:iterate>
                                  <p:childTnLst>
                                    <p:set>
                                      <p:cBhvr>
                                        <p:cTn id="43" fill="hold"/>
                                        <p:tgtEl>
                                          <p:spTgt spid="268"/>
                                        </p:tgtEl>
                                        <p:attrNameLst>
                                          <p:attrName>style.visibility</p:attrName>
                                        </p:attrNameLst>
                                      </p:cBhvr>
                                      <p:to>
                                        <p:strVal val="visible"/>
                                      </p:to>
                                    </p:set>
                                  </p:childTnLst>
                                </p:cTn>
                              </p:par>
                            </p:childTnLst>
                          </p:cTn>
                        </p:par>
                        <p:par>
                          <p:cTn id="44" fill="hold">
                            <p:stCondLst>
                              <p:cond delay="1600"/>
                            </p:stCondLst>
                            <p:childTnLst>
                              <p:par>
                                <p:cTn id="45" presetClass="entr" nodeType="afterEffect" presetSubtype="0" presetID="1" grpId="14" fill="hold">
                                  <p:stCondLst>
                                    <p:cond delay="100"/>
                                  </p:stCondLst>
                                  <p:iterate type="el" backwards="0">
                                    <p:tmAbs val="0"/>
                                  </p:iterate>
                                  <p:childTnLst>
                                    <p:set>
                                      <p:cBhvr>
                                        <p:cTn id="46" fill="hold"/>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9" grpId="14"/>
      <p:bldP build="whole" bldLvl="1" animBg="1" rev="0" advAuto="0" spid="258" grpId="4"/>
      <p:bldP build="whole" bldLvl="1" animBg="1" rev="0" advAuto="0" spid="262" grpId="7"/>
      <p:bldP build="whole" bldLvl="1" animBg="1" rev="0" advAuto="0" spid="260" grpId="9"/>
      <p:bldP build="whole" bldLvl="1" animBg="1" rev="0" advAuto="0" spid="267" grpId="12"/>
      <p:bldP build="whole" bldLvl="1" animBg="1" rev="0" advAuto="0" spid="259" grpId="2"/>
      <p:bldP build="whole" bldLvl="1" animBg="1" rev="0" advAuto="0" spid="257" grpId="5"/>
      <p:bldP build="whole" bldLvl="1" animBg="1" rev="0" advAuto="0" spid="261" grpId="8"/>
      <p:bldP build="whole" bldLvl="1" animBg="1" rev="0" advAuto="0" spid="264" grpId="6"/>
      <p:bldP build="whole" bldLvl="1" animBg="1" rev="0" advAuto="0" spid="263" grpId="11"/>
      <p:bldP build="whole" bldLvl="1" animBg="1" rev="0" advAuto="0" spid="266" grpId="10"/>
      <p:bldP build="whole" bldLvl="1" animBg="1" rev="0" advAuto="0" spid="265" grpId="3"/>
      <p:bldP build="whole" bldLvl="1" animBg="1" rev="0" advAuto="0" spid="268" grpId="13"/>
      <p:bldP build="whole" bldLvl="1" animBg="1" rev="0" advAuto="0" spid="256"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Rectangle"/>
          <p:cNvSpPr/>
          <p:nvPr/>
        </p:nvSpPr>
        <p:spPr>
          <a:xfrm>
            <a:off x="4182040" y="9057076"/>
            <a:ext cx="5655989" cy="3139844"/>
          </a:xfrm>
          <a:prstGeom prst="rect">
            <a:avLst/>
          </a:prstGeom>
          <a:blipFill>
            <a:blip r:embed="rId3"/>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74" name="Rectangle"/>
          <p:cNvSpPr/>
          <p:nvPr/>
        </p:nvSpPr>
        <p:spPr>
          <a:xfrm>
            <a:off x="15190099" y="4107065"/>
            <a:ext cx="5655989" cy="3139844"/>
          </a:xfrm>
          <a:prstGeom prst="rect">
            <a:avLst/>
          </a:prstGeom>
          <a:blipFill>
            <a:blip r:embed="rId4"/>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75" name="Rectangle"/>
          <p:cNvSpPr/>
          <p:nvPr/>
        </p:nvSpPr>
        <p:spPr>
          <a:xfrm>
            <a:off x="15190099" y="9334255"/>
            <a:ext cx="5655989" cy="3139844"/>
          </a:xfrm>
          <a:prstGeom prst="rect">
            <a:avLst/>
          </a:prstGeom>
          <a:blipFill>
            <a:blip r:embed="rId5"/>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76" name="Rectangle"/>
          <p:cNvSpPr/>
          <p:nvPr/>
        </p:nvSpPr>
        <p:spPr>
          <a:xfrm>
            <a:off x="4182040" y="3969908"/>
            <a:ext cx="5655989" cy="3139843"/>
          </a:xfrm>
          <a:prstGeom prst="rect">
            <a:avLst/>
          </a:prstGeom>
          <a:blipFill>
            <a:blip r:embed="rId6"/>
          </a:blip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77" name="Distributed Systems Challenges"/>
          <p:cNvSpPr txBox="1"/>
          <p:nvPr>
            <p:ph type="title"/>
          </p:nvPr>
        </p:nvSpPr>
        <p:spPr>
          <a:prstGeom prst="rect">
            <a:avLst/>
          </a:prstGeom>
        </p:spPr>
        <p:txBody>
          <a:bodyPr/>
          <a:lstStyle/>
          <a:p>
            <a:pPr/>
            <a:r>
              <a:t>Distributed Systems Challenges</a:t>
            </a:r>
          </a:p>
        </p:txBody>
      </p:sp>
      <p:sp>
        <p:nvSpPr>
          <p:cNvPr id="278" name="Number of nodes + distance between the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Number of nodes + distance between them</a:t>
            </a:r>
          </a:p>
        </p:txBody>
      </p:sp>
      <p:grpSp>
        <p:nvGrpSpPr>
          <p:cNvPr id="289" name="Group"/>
          <p:cNvGrpSpPr/>
          <p:nvPr/>
        </p:nvGrpSpPr>
        <p:grpSpPr>
          <a:xfrm>
            <a:off x="4254236" y="3969908"/>
            <a:ext cx="5288093" cy="3134115"/>
            <a:chOff x="0" y="0"/>
            <a:chExt cx="5288091" cy="3134114"/>
          </a:xfrm>
        </p:grpSpPr>
        <p:pic>
          <p:nvPicPr>
            <p:cNvPr id="279" name="Image" descr="Image"/>
            <p:cNvPicPr>
              <a:picLocks noChangeAspect="1"/>
            </p:cNvPicPr>
            <p:nvPr/>
          </p:nvPicPr>
          <p:blipFill>
            <a:blip r:embed="rId7">
              <a:extLst/>
            </a:blip>
            <a:stretch>
              <a:fillRect/>
            </a:stretch>
          </p:blipFill>
          <p:spPr>
            <a:xfrm>
              <a:off x="988880" y="686330"/>
              <a:ext cx="3364221" cy="1726146"/>
            </a:xfrm>
            <a:prstGeom prst="rect">
              <a:avLst/>
            </a:prstGeom>
            <a:ln w="12700" cap="flat">
              <a:noFill/>
              <a:miter lim="400000"/>
            </a:ln>
            <a:effectLst/>
          </p:spPr>
        </p:pic>
        <p:pic>
          <p:nvPicPr>
            <p:cNvPr id="280" name="Image" descr="Image"/>
            <p:cNvPicPr>
              <a:picLocks noChangeAspect="1"/>
            </p:cNvPicPr>
            <p:nvPr/>
          </p:nvPicPr>
          <p:blipFill>
            <a:blip r:embed="rId8">
              <a:extLst/>
            </a:blip>
            <a:stretch>
              <a:fillRect/>
            </a:stretch>
          </p:blipFill>
          <p:spPr>
            <a:xfrm>
              <a:off x="0" y="348510"/>
              <a:ext cx="1140607" cy="1140607"/>
            </a:xfrm>
            <a:prstGeom prst="rect">
              <a:avLst/>
            </a:prstGeom>
            <a:ln w="12700" cap="flat">
              <a:noFill/>
              <a:miter lim="400000"/>
            </a:ln>
            <a:effectLst/>
          </p:spPr>
        </p:pic>
        <p:pic>
          <p:nvPicPr>
            <p:cNvPr id="281" name="Image" descr="Image"/>
            <p:cNvPicPr>
              <a:picLocks noChangeAspect="1"/>
            </p:cNvPicPr>
            <p:nvPr/>
          </p:nvPicPr>
          <p:blipFill>
            <a:blip r:embed="rId8">
              <a:extLst/>
            </a:blip>
            <a:stretch>
              <a:fillRect/>
            </a:stretch>
          </p:blipFill>
          <p:spPr>
            <a:xfrm>
              <a:off x="3943892" y="5043"/>
              <a:ext cx="1140607" cy="1140608"/>
            </a:xfrm>
            <a:prstGeom prst="rect">
              <a:avLst/>
            </a:prstGeom>
            <a:ln w="12700" cap="flat">
              <a:noFill/>
              <a:miter lim="400000"/>
            </a:ln>
            <a:effectLst/>
          </p:spPr>
        </p:pic>
        <p:pic>
          <p:nvPicPr>
            <p:cNvPr id="282" name="Image" descr="Image"/>
            <p:cNvPicPr>
              <a:picLocks noChangeAspect="1"/>
            </p:cNvPicPr>
            <p:nvPr/>
          </p:nvPicPr>
          <p:blipFill>
            <a:blip r:embed="rId8">
              <a:extLst/>
            </a:blip>
            <a:stretch>
              <a:fillRect/>
            </a:stretch>
          </p:blipFill>
          <p:spPr>
            <a:xfrm>
              <a:off x="4006101" y="1885107"/>
              <a:ext cx="1140607" cy="1140608"/>
            </a:xfrm>
            <a:prstGeom prst="rect">
              <a:avLst/>
            </a:prstGeom>
            <a:ln w="12700" cap="flat">
              <a:noFill/>
              <a:miter lim="400000"/>
            </a:ln>
            <a:effectLst/>
          </p:spPr>
        </p:pic>
        <p:pic>
          <p:nvPicPr>
            <p:cNvPr id="283" name="Image" descr="Image"/>
            <p:cNvPicPr>
              <a:picLocks noChangeAspect="1"/>
            </p:cNvPicPr>
            <p:nvPr/>
          </p:nvPicPr>
          <p:blipFill>
            <a:blip r:embed="rId8">
              <a:extLst/>
            </a:blip>
            <a:stretch>
              <a:fillRect/>
            </a:stretch>
          </p:blipFill>
          <p:spPr>
            <a:xfrm>
              <a:off x="2670734" y="0"/>
              <a:ext cx="1140607" cy="1140607"/>
            </a:xfrm>
            <a:prstGeom prst="rect">
              <a:avLst/>
            </a:prstGeom>
            <a:ln w="12700" cap="flat">
              <a:noFill/>
              <a:miter lim="400000"/>
            </a:ln>
            <a:effectLst/>
          </p:spPr>
        </p:pic>
        <p:pic>
          <p:nvPicPr>
            <p:cNvPr id="284" name="Image" descr="Image"/>
            <p:cNvPicPr>
              <a:picLocks noChangeAspect="1"/>
            </p:cNvPicPr>
            <p:nvPr/>
          </p:nvPicPr>
          <p:blipFill>
            <a:blip r:embed="rId8">
              <a:extLst/>
            </a:blip>
            <a:stretch>
              <a:fillRect/>
            </a:stretch>
          </p:blipFill>
          <p:spPr>
            <a:xfrm>
              <a:off x="1335367" y="5043"/>
              <a:ext cx="1140607" cy="1140608"/>
            </a:xfrm>
            <a:prstGeom prst="rect">
              <a:avLst/>
            </a:prstGeom>
            <a:ln w="12700" cap="flat">
              <a:noFill/>
              <a:miter lim="400000"/>
            </a:ln>
            <a:effectLst/>
          </p:spPr>
        </p:pic>
        <p:pic>
          <p:nvPicPr>
            <p:cNvPr id="285" name="Image" descr="Image"/>
            <p:cNvPicPr>
              <a:picLocks noChangeAspect="1"/>
            </p:cNvPicPr>
            <p:nvPr/>
          </p:nvPicPr>
          <p:blipFill>
            <a:blip r:embed="rId8">
              <a:extLst/>
            </a:blip>
            <a:stretch>
              <a:fillRect/>
            </a:stretch>
          </p:blipFill>
          <p:spPr>
            <a:xfrm>
              <a:off x="2670734" y="1750159"/>
              <a:ext cx="1140607" cy="1140607"/>
            </a:xfrm>
            <a:prstGeom prst="rect">
              <a:avLst/>
            </a:prstGeom>
            <a:ln w="12700" cap="flat">
              <a:noFill/>
              <a:miter lim="400000"/>
            </a:ln>
            <a:effectLst/>
          </p:spPr>
        </p:pic>
        <p:pic>
          <p:nvPicPr>
            <p:cNvPr id="286" name="Image" descr="Image"/>
            <p:cNvPicPr>
              <a:picLocks noChangeAspect="1"/>
            </p:cNvPicPr>
            <p:nvPr/>
          </p:nvPicPr>
          <p:blipFill>
            <a:blip r:embed="rId8">
              <a:extLst/>
            </a:blip>
            <a:stretch>
              <a:fillRect/>
            </a:stretch>
          </p:blipFill>
          <p:spPr>
            <a:xfrm>
              <a:off x="1335367" y="1993507"/>
              <a:ext cx="1140607" cy="1140608"/>
            </a:xfrm>
            <a:prstGeom prst="rect">
              <a:avLst/>
            </a:prstGeom>
            <a:ln w="12700" cap="flat">
              <a:noFill/>
              <a:miter lim="400000"/>
            </a:ln>
            <a:effectLst/>
          </p:spPr>
        </p:pic>
        <p:pic>
          <p:nvPicPr>
            <p:cNvPr id="287" name="Image" descr="Image"/>
            <p:cNvPicPr>
              <a:picLocks noChangeAspect="1"/>
            </p:cNvPicPr>
            <p:nvPr/>
          </p:nvPicPr>
          <p:blipFill>
            <a:blip r:embed="rId8">
              <a:extLst/>
            </a:blip>
            <a:stretch>
              <a:fillRect/>
            </a:stretch>
          </p:blipFill>
          <p:spPr>
            <a:xfrm>
              <a:off x="66450" y="1331832"/>
              <a:ext cx="1140607" cy="1140608"/>
            </a:xfrm>
            <a:prstGeom prst="rect">
              <a:avLst/>
            </a:prstGeom>
            <a:ln w="12700" cap="flat">
              <a:noFill/>
              <a:miter lim="400000"/>
            </a:ln>
            <a:effectLst/>
          </p:spPr>
        </p:pic>
        <p:pic>
          <p:nvPicPr>
            <p:cNvPr id="288" name="Image" descr="Image"/>
            <p:cNvPicPr>
              <a:picLocks noChangeAspect="1"/>
            </p:cNvPicPr>
            <p:nvPr/>
          </p:nvPicPr>
          <p:blipFill>
            <a:blip r:embed="rId8">
              <a:extLst/>
            </a:blip>
            <a:stretch>
              <a:fillRect/>
            </a:stretch>
          </p:blipFill>
          <p:spPr>
            <a:xfrm>
              <a:off x="4147485" y="823558"/>
              <a:ext cx="1140607" cy="1140608"/>
            </a:xfrm>
            <a:prstGeom prst="rect">
              <a:avLst/>
            </a:prstGeom>
            <a:ln w="12700" cap="flat">
              <a:noFill/>
              <a:miter lim="400000"/>
            </a:ln>
            <a:effectLst/>
          </p:spPr>
        </p:pic>
      </p:grpSp>
      <p:grpSp>
        <p:nvGrpSpPr>
          <p:cNvPr id="300" name="Group"/>
          <p:cNvGrpSpPr/>
          <p:nvPr/>
        </p:nvGrpSpPr>
        <p:grpSpPr>
          <a:xfrm>
            <a:off x="15374047" y="3969908"/>
            <a:ext cx="5288093" cy="3134115"/>
            <a:chOff x="0" y="0"/>
            <a:chExt cx="5288091" cy="3134114"/>
          </a:xfrm>
        </p:grpSpPr>
        <p:pic>
          <p:nvPicPr>
            <p:cNvPr id="290" name="Image" descr="Image"/>
            <p:cNvPicPr>
              <a:picLocks noChangeAspect="1"/>
            </p:cNvPicPr>
            <p:nvPr/>
          </p:nvPicPr>
          <p:blipFill>
            <a:blip r:embed="rId7">
              <a:extLst/>
            </a:blip>
            <a:stretch>
              <a:fillRect/>
            </a:stretch>
          </p:blipFill>
          <p:spPr>
            <a:xfrm>
              <a:off x="988880" y="686330"/>
              <a:ext cx="3364221" cy="1726146"/>
            </a:xfrm>
            <a:prstGeom prst="rect">
              <a:avLst/>
            </a:prstGeom>
            <a:ln w="12700" cap="flat">
              <a:noFill/>
              <a:miter lim="400000"/>
            </a:ln>
            <a:effectLst/>
          </p:spPr>
        </p:pic>
        <p:pic>
          <p:nvPicPr>
            <p:cNvPr id="291" name="Image" descr="Image"/>
            <p:cNvPicPr>
              <a:picLocks noChangeAspect="1"/>
            </p:cNvPicPr>
            <p:nvPr/>
          </p:nvPicPr>
          <p:blipFill>
            <a:blip r:embed="rId8">
              <a:extLst/>
            </a:blip>
            <a:stretch>
              <a:fillRect/>
            </a:stretch>
          </p:blipFill>
          <p:spPr>
            <a:xfrm>
              <a:off x="0" y="348510"/>
              <a:ext cx="1140607" cy="1140607"/>
            </a:xfrm>
            <a:prstGeom prst="rect">
              <a:avLst/>
            </a:prstGeom>
            <a:ln w="12700" cap="flat">
              <a:noFill/>
              <a:miter lim="400000"/>
            </a:ln>
            <a:effectLst/>
          </p:spPr>
        </p:pic>
        <p:pic>
          <p:nvPicPr>
            <p:cNvPr id="292" name="Image" descr="Image"/>
            <p:cNvPicPr>
              <a:picLocks noChangeAspect="1"/>
            </p:cNvPicPr>
            <p:nvPr/>
          </p:nvPicPr>
          <p:blipFill>
            <a:blip r:embed="rId8">
              <a:extLst/>
            </a:blip>
            <a:stretch>
              <a:fillRect/>
            </a:stretch>
          </p:blipFill>
          <p:spPr>
            <a:xfrm>
              <a:off x="3943892" y="5043"/>
              <a:ext cx="1140607" cy="1140608"/>
            </a:xfrm>
            <a:prstGeom prst="rect">
              <a:avLst/>
            </a:prstGeom>
            <a:ln w="12700" cap="flat">
              <a:noFill/>
              <a:miter lim="400000"/>
            </a:ln>
            <a:effectLst/>
          </p:spPr>
        </p:pic>
        <p:pic>
          <p:nvPicPr>
            <p:cNvPr id="293" name="Image" descr="Image"/>
            <p:cNvPicPr>
              <a:picLocks noChangeAspect="1"/>
            </p:cNvPicPr>
            <p:nvPr/>
          </p:nvPicPr>
          <p:blipFill>
            <a:blip r:embed="rId8">
              <a:extLst/>
            </a:blip>
            <a:stretch>
              <a:fillRect/>
            </a:stretch>
          </p:blipFill>
          <p:spPr>
            <a:xfrm>
              <a:off x="4006101" y="1885107"/>
              <a:ext cx="1140607" cy="1140608"/>
            </a:xfrm>
            <a:prstGeom prst="rect">
              <a:avLst/>
            </a:prstGeom>
            <a:ln w="12700" cap="flat">
              <a:noFill/>
              <a:miter lim="400000"/>
            </a:ln>
            <a:effectLst/>
          </p:spPr>
        </p:pic>
        <p:pic>
          <p:nvPicPr>
            <p:cNvPr id="294" name="Image" descr="Image"/>
            <p:cNvPicPr>
              <a:picLocks noChangeAspect="1"/>
            </p:cNvPicPr>
            <p:nvPr/>
          </p:nvPicPr>
          <p:blipFill>
            <a:blip r:embed="rId8">
              <a:extLst/>
            </a:blip>
            <a:stretch>
              <a:fillRect/>
            </a:stretch>
          </p:blipFill>
          <p:spPr>
            <a:xfrm>
              <a:off x="2670734" y="0"/>
              <a:ext cx="1140607" cy="1140607"/>
            </a:xfrm>
            <a:prstGeom prst="rect">
              <a:avLst/>
            </a:prstGeom>
            <a:ln w="12700" cap="flat">
              <a:noFill/>
              <a:miter lim="400000"/>
            </a:ln>
            <a:effectLst/>
          </p:spPr>
        </p:pic>
        <p:pic>
          <p:nvPicPr>
            <p:cNvPr id="295" name="Image" descr="Image"/>
            <p:cNvPicPr>
              <a:picLocks noChangeAspect="1"/>
            </p:cNvPicPr>
            <p:nvPr/>
          </p:nvPicPr>
          <p:blipFill>
            <a:blip r:embed="rId8">
              <a:extLst/>
            </a:blip>
            <a:stretch>
              <a:fillRect/>
            </a:stretch>
          </p:blipFill>
          <p:spPr>
            <a:xfrm>
              <a:off x="1335367" y="5043"/>
              <a:ext cx="1140607" cy="1140608"/>
            </a:xfrm>
            <a:prstGeom prst="rect">
              <a:avLst/>
            </a:prstGeom>
            <a:ln w="12700" cap="flat">
              <a:noFill/>
              <a:miter lim="400000"/>
            </a:ln>
            <a:effectLst/>
          </p:spPr>
        </p:pic>
        <p:pic>
          <p:nvPicPr>
            <p:cNvPr id="296" name="Image" descr="Image"/>
            <p:cNvPicPr>
              <a:picLocks noChangeAspect="1"/>
            </p:cNvPicPr>
            <p:nvPr/>
          </p:nvPicPr>
          <p:blipFill>
            <a:blip r:embed="rId8">
              <a:extLst/>
            </a:blip>
            <a:stretch>
              <a:fillRect/>
            </a:stretch>
          </p:blipFill>
          <p:spPr>
            <a:xfrm>
              <a:off x="2670734" y="1750159"/>
              <a:ext cx="1140607" cy="1140607"/>
            </a:xfrm>
            <a:prstGeom prst="rect">
              <a:avLst/>
            </a:prstGeom>
            <a:ln w="12700" cap="flat">
              <a:noFill/>
              <a:miter lim="400000"/>
            </a:ln>
            <a:effectLst/>
          </p:spPr>
        </p:pic>
        <p:pic>
          <p:nvPicPr>
            <p:cNvPr id="297" name="Image" descr="Image"/>
            <p:cNvPicPr>
              <a:picLocks noChangeAspect="1"/>
            </p:cNvPicPr>
            <p:nvPr/>
          </p:nvPicPr>
          <p:blipFill>
            <a:blip r:embed="rId8">
              <a:extLst/>
            </a:blip>
            <a:stretch>
              <a:fillRect/>
            </a:stretch>
          </p:blipFill>
          <p:spPr>
            <a:xfrm>
              <a:off x="1335367" y="1993507"/>
              <a:ext cx="1140607" cy="1140608"/>
            </a:xfrm>
            <a:prstGeom prst="rect">
              <a:avLst/>
            </a:prstGeom>
            <a:ln w="12700" cap="flat">
              <a:noFill/>
              <a:miter lim="400000"/>
            </a:ln>
            <a:effectLst/>
          </p:spPr>
        </p:pic>
        <p:pic>
          <p:nvPicPr>
            <p:cNvPr id="298" name="Image" descr="Image"/>
            <p:cNvPicPr>
              <a:picLocks noChangeAspect="1"/>
            </p:cNvPicPr>
            <p:nvPr/>
          </p:nvPicPr>
          <p:blipFill>
            <a:blip r:embed="rId8">
              <a:extLst/>
            </a:blip>
            <a:stretch>
              <a:fillRect/>
            </a:stretch>
          </p:blipFill>
          <p:spPr>
            <a:xfrm>
              <a:off x="66450" y="1331832"/>
              <a:ext cx="1140607" cy="1140608"/>
            </a:xfrm>
            <a:prstGeom prst="rect">
              <a:avLst/>
            </a:prstGeom>
            <a:ln w="12700" cap="flat">
              <a:noFill/>
              <a:miter lim="400000"/>
            </a:ln>
            <a:effectLst/>
          </p:spPr>
        </p:pic>
        <p:pic>
          <p:nvPicPr>
            <p:cNvPr id="299" name="Image" descr="Image"/>
            <p:cNvPicPr>
              <a:picLocks noChangeAspect="1"/>
            </p:cNvPicPr>
            <p:nvPr/>
          </p:nvPicPr>
          <p:blipFill>
            <a:blip r:embed="rId8">
              <a:extLst/>
            </a:blip>
            <a:stretch>
              <a:fillRect/>
            </a:stretch>
          </p:blipFill>
          <p:spPr>
            <a:xfrm>
              <a:off x="4147485" y="823558"/>
              <a:ext cx="1140607" cy="1140608"/>
            </a:xfrm>
            <a:prstGeom prst="rect">
              <a:avLst/>
            </a:prstGeom>
            <a:ln w="12700" cap="flat">
              <a:noFill/>
              <a:miter lim="400000"/>
            </a:ln>
            <a:effectLst/>
          </p:spPr>
        </p:pic>
      </p:grpSp>
      <p:grpSp>
        <p:nvGrpSpPr>
          <p:cNvPr id="311" name="Group"/>
          <p:cNvGrpSpPr/>
          <p:nvPr/>
        </p:nvGrpSpPr>
        <p:grpSpPr>
          <a:xfrm>
            <a:off x="4254236" y="9057076"/>
            <a:ext cx="5288093" cy="3134115"/>
            <a:chOff x="0" y="0"/>
            <a:chExt cx="5288091" cy="3134114"/>
          </a:xfrm>
        </p:grpSpPr>
        <p:pic>
          <p:nvPicPr>
            <p:cNvPr id="301" name="Image" descr="Image"/>
            <p:cNvPicPr>
              <a:picLocks noChangeAspect="1"/>
            </p:cNvPicPr>
            <p:nvPr/>
          </p:nvPicPr>
          <p:blipFill>
            <a:blip r:embed="rId7">
              <a:extLst/>
            </a:blip>
            <a:stretch>
              <a:fillRect/>
            </a:stretch>
          </p:blipFill>
          <p:spPr>
            <a:xfrm>
              <a:off x="988880" y="686330"/>
              <a:ext cx="3364221" cy="1726146"/>
            </a:xfrm>
            <a:prstGeom prst="rect">
              <a:avLst/>
            </a:prstGeom>
            <a:ln w="12700" cap="flat">
              <a:noFill/>
              <a:miter lim="400000"/>
            </a:ln>
            <a:effectLst/>
          </p:spPr>
        </p:pic>
        <p:pic>
          <p:nvPicPr>
            <p:cNvPr id="302" name="Image" descr="Image"/>
            <p:cNvPicPr>
              <a:picLocks noChangeAspect="1"/>
            </p:cNvPicPr>
            <p:nvPr/>
          </p:nvPicPr>
          <p:blipFill>
            <a:blip r:embed="rId8">
              <a:extLst/>
            </a:blip>
            <a:stretch>
              <a:fillRect/>
            </a:stretch>
          </p:blipFill>
          <p:spPr>
            <a:xfrm>
              <a:off x="0" y="348510"/>
              <a:ext cx="1140607" cy="1140607"/>
            </a:xfrm>
            <a:prstGeom prst="rect">
              <a:avLst/>
            </a:prstGeom>
            <a:ln w="12700" cap="flat">
              <a:noFill/>
              <a:miter lim="400000"/>
            </a:ln>
            <a:effectLst/>
          </p:spPr>
        </p:pic>
        <p:pic>
          <p:nvPicPr>
            <p:cNvPr id="303" name="Image" descr="Image"/>
            <p:cNvPicPr>
              <a:picLocks noChangeAspect="1"/>
            </p:cNvPicPr>
            <p:nvPr/>
          </p:nvPicPr>
          <p:blipFill>
            <a:blip r:embed="rId8">
              <a:extLst/>
            </a:blip>
            <a:stretch>
              <a:fillRect/>
            </a:stretch>
          </p:blipFill>
          <p:spPr>
            <a:xfrm>
              <a:off x="3943892" y="5043"/>
              <a:ext cx="1140607" cy="1140608"/>
            </a:xfrm>
            <a:prstGeom prst="rect">
              <a:avLst/>
            </a:prstGeom>
            <a:ln w="12700" cap="flat">
              <a:noFill/>
              <a:miter lim="400000"/>
            </a:ln>
            <a:effectLst/>
          </p:spPr>
        </p:pic>
        <p:pic>
          <p:nvPicPr>
            <p:cNvPr id="304" name="Image" descr="Image"/>
            <p:cNvPicPr>
              <a:picLocks noChangeAspect="1"/>
            </p:cNvPicPr>
            <p:nvPr/>
          </p:nvPicPr>
          <p:blipFill>
            <a:blip r:embed="rId8">
              <a:extLst/>
            </a:blip>
            <a:stretch>
              <a:fillRect/>
            </a:stretch>
          </p:blipFill>
          <p:spPr>
            <a:xfrm>
              <a:off x="4006101" y="1885107"/>
              <a:ext cx="1140607" cy="1140608"/>
            </a:xfrm>
            <a:prstGeom prst="rect">
              <a:avLst/>
            </a:prstGeom>
            <a:ln w="12700" cap="flat">
              <a:noFill/>
              <a:miter lim="400000"/>
            </a:ln>
            <a:effectLst/>
          </p:spPr>
        </p:pic>
        <p:pic>
          <p:nvPicPr>
            <p:cNvPr id="305" name="Image" descr="Image"/>
            <p:cNvPicPr>
              <a:picLocks noChangeAspect="1"/>
            </p:cNvPicPr>
            <p:nvPr/>
          </p:nvPicPr>
          <p:blipFill>
            <a:blip r:embed="rId8">
              <a:extLst/>
            </a:blip>
            <a:stretch>
              <a:fillRect/>
            </a:stretch>
          </p:blipFill>
          <p:spPr>
            <a:xfrm>
              <a:off x="2670734" y="0"/>
              <a:ext cx="1140607" cy="1140607"/>
            </a:xfrm>
            <a:prstGeom prst="rect">
              <a:avLst/>
            </a:prstGeom>
            <a:ln w="12700" cap="flat">
              <a:noFill/>
              <a:miter lim="400000"/>
            </a:ln>
            <a:effectLst/>
          </p:spPr>
        </p:pic>
        <p:pic>
          <p:nvPicPr>
            <p:cNvPr id="306" name="Image" descr="Image"/>
            <p:cNvPicPr>
              <a:picLocks noChangeAspect="1"/>
            </p:cNvPicPr>
            <p:nvPr/>
          </p:nvPicPr>
          <p:blipFill>
            <a:blip r:embed="rId8">
              <a:extLst/>
            </a:blip>
            <a:stretch>
              <a:fillRect/>
            </a:stretch>
          </p:blipFill>
          <p:spPr>
            <a:xfrm>
              <a:off x="1335367" y="5043"/>
              <a:ext cx="1140607" cy="1140608"/>
            </a:xfrm>
            <a:prstGeom prst="rect">
              <a:avLst/>
            </a:prstGeom>
            <a:ln w="12700" cap="flat">
              <a:noFill/>
              <a:miter lim="400000"/>
            </a:ln>
            <a:effectLst/>
          </p:spPr>
        </p:pic>
        <p:pic>
          <p:nvPicPr>
            <p:cNvPr id="307" name="Image" descr="Image"/>
            <p:cNvPicPr>
              <a:picLocks noChangeAspect="1"/>
            </p:cNvPicPr>
            <p:nvPr/>
          </p:nvPicPr>
          <p:blipFill>
            <a:blip r:embed="rId8">
              <a:extLst/>
            </a:blip>
            <a:stretch>
              <a:fillRect/>
            </a:stretch>
          </p:blipFill>
          <p:spPr>
            <a:xfrm>
              <a:off x="2670734" y="1750159"/>
              <a:ext cx="1140607" cy="1140607"/>
            </a:xfrm>
            <a:prstGeom prst="rect">
              <a:avLst/>
            </a:prstGeom>
            <a:ln w="12700" cap="flat">
              <a:noFill/>
              <a:miter lim="400000"/>
            </a:ln>
            <a:effectLst/>
          </p:spPr>
        </p:pic>
        <p:pic>
          <p:nvPicPr>
            <p:cNvPr id="308" name="Image" descr="Image"/>
            <p:cNvPicPr>
              <a:picLocks noChangeAspect="1"/>
            </p:cNvPicPr>
            <p:nvPr/>
          </p:nvPicPr>
          <p:blipFill>
            <a:blip r:embed="rId8">
              <a:extLst/>
            </a:blip>
            <a:stretch>
              <a:fillRect/>
            </a:stretch>
          </p:blipFill>
          <p:spPr>
            <a:xfrm>
              <a:off x="1335367" y="1993507"/>
              <a:ext cx="1140607" cy="1140608"/>
            </a:xfrm>
            <a:prstGeom prst="rect">
              <a:avLst/>
            </a:prstGeom>
            <a:ln w="12700" cap="flat">
              <a:noFill/>
              <a:miter lim="400000"/>
            </a:ln>
            <a:effectLst/>
          </p:spPr>
        </p:pic>
        <p:pic>
          <p:nvPicPr>
            <p:cNvPr id="309" name="Image" descr="Image"/>
            <p:cNvPicPr>
              <a:picLocks noChangeAspect="1"/>
            </p:cNvPicPr>
            <p:nvPr/>
          </p:nvPicPr>
          <p:blipFill>
            <a:blip r:embed="rId8">
              <a:extLst/>
            </a:blip>
            <a:stretch>
              <a:fillRect/>
            </a:stretch>
          </p:blipFill>
          <p:spPr>
            <a:xfrm>
              <a:off x="66450" y="1331832"/>
              <a:ext cx="1140607" cy="1140608"/>
            </a:xfrm>
            <a:prstGeom prst="rect">
              <a:avLst/>
            </a:prstGeom>
            <a:ln w="12700" cap="flat">
              <a:noFill/>
              <a:miter lim="400000"/>
            </a:ln>
            <a:effectLst/>
          </p:spPr>
        </p:pic>
        <p:pic>
          <p:nvPicPr>
            <p:cNvPr id="310" name="Image" descr="Image"/>
            <p:cNvPicPr>
              <a:picLocks noChangeAspect="1"/>
            </p:cNvPicPr>
            <p:nvPr/>
          </p:nvPicPr>
          <p:blipFill>
            <a:blip r:embed="rId8">
              <a:extLst/>
            </a:blip>
            <a:stretch>
              <a:fillRect/>
            </a:stretch>
          </p:blipFill>
          <p:spPr>
            <a:xfrm>
              <a:off x="4147485" y="823558"/>
              <a:ext cx="1140607" cy="1140608"/>
            </a:xfrm>
            <a:prstGeom prst="rect">
              <a:avLst/>
            </a:prstGeom>
            <a:ln w="12700" cap="flat">
              <a:noFill/>
              <a:miter lim="400000"/>
            </a:ln>
            <a:effectLst/>
          </p:spPr>
        </p:pic>
      </p:grpSp>
      <p:grpSp>
        <p:nvGrpSpPr>
          <p:cNvPr id="322" name="Group"/>
          <p:cNvGrpSpPr/>
          <p:nvPr/>
        </p:nvGrpSpPr>
        <p:grpSpPr>
          <a:xfrm>
            <a:off x="15374047" y="9337119"/>
            <a:ext cx="5288093" cy="3134116"/>
            <a:chOff x="0" y="0"/>
            <a:chExt cx="5288091" cy="3134114"/>
          </a:xfrm>
        </p:grpSpPr>
        <p:pic>
          <p:nvPicPr>
            <p:cNvPr id="312" name="Image" descr="Image"/>
            <p:cNvPicPr>
              <a:picLocks noChangeAspect="1"/>
            </p:cNvPicPr>
            <p:nvPr/>
          </p:nvPicPr>
          <p:blipFill>
            <a:blip r:embed="rId7">
              <a:extLst/>
            </a:blip>
            <a:stretch>
              <a:fillRect/>
            </a:stretch>
          </p:blipFill>
          <p:spPr>
            <a:xfrm>
              <a:off x="988880" y="686330"/>
              <a:ext cx="3364221" cy="1726146"/>
            </a:xfrm>
            <a:prstGeom prst="rect">
              <a:avLst/>
            </a:prstGeom>
            <a:ln w="12700" cap="flat">
              <a:noFill/>
              <a:miter lim="400000"/>
            </a:ln>
            <a:effectLst/>
          </p:spPr>
        </p:pic>
        <p:pic>
          <p:nvPicPr>
            <p:cNvPr id="313" name="Image" descr="Image"/>
            <p:cNvPicPr>
              <a:picLocks noChangeAspect="1"/>
            </p:cNvPicPr>
            <p:nvPr/>
          </p:nvPicPr>
          <p:blipFill>
            <a:blip r:embed="rId8">
              <a:extLst/>
            </a:blip>
            <a:stretch>
              <a:fillRect/>
            </a:stretch>
          </p:blipFill>
          <p:spPr>
            <a:xfrm>
              <a:off x="0" y="348510"/>
              <a:ext cx="1140607" cy="1140607"/>
            </a:xfrm>
            <a:prstGeom prst="rect">
              <a:avLst/>
            </a:prstGeom>
            <a:ln w="12700" cap="flat">
              <a:noFill/>
              <a:miter lim="400000"/>
            </a:ln>
            <a:effectLst/>
          </p:spPr>
        </p:pic>
        <p:pic>
          <p:nvPicPr>
            <p:cNvPr id="314" name="Image" descr="Image"/>
            <p:cNvPicPr>
              <a:picLocks noChangeAspect="1"/>
            </p:cNvPicPr>
            <p:nvPr/>
          </p:nvPicPr>
          <p:blipFill>
            <a:blip r:embed="rId8">
              <a:extLst/>
            </a:blip>
            <a:stretch>
              <a:fillRect/>
            </a:stretch>
          </p:blipFill>
          <p:spPr>
            <a:xfrm>
              <a:off x="3943892" y="5043"/>
              <a:ext cx="1140607" cy="1140608"/>
            </a:xfrm>
            <a:prstGeom prst="rect">
              <a:avLst/>
            </a:prstGeom>
            <a:ln w="12700" cap="flat">
              <a:noFill/>
              <a:miter lim="400000"/>
            </a:ln>
            <a:effectLst/>
          </p:spPr>
        </p:pic>
        <p:pic>
          <p:nvPicPr>
            <p:cNvPr id="315" name="Image" descr="Image"/>
            <p:cNvPicPr>
              <a:picLocks noChangeAspect="1"/>
            </p:cNvPicPr>
            <p:nvPr/>
          </p:nvPicPr>
          <p:blipFill>
            <a:blip r:embed="rId8">
              <a:extLst/>
            </a:blip>
            <a:stretch>
              <a:fillRect/>
            </a:stretch>
          </p:blipFill>
          <p:spPr>
            <a:xfrm>
              <a:off x="4006101" y="1885107"/>
              <a:ext cx="1140607" cy="1140608"/>
            </a:xfrm>
            <a:prstGeom prst="rect">
              <a:avLst/>
            </a:prstGeom>
            <a:ln w="12700" cap="flat">
              <a:noFill/>
              <a:miter lim="400000"/>
            </a:ln>
            <a:effectLst/>
          </p:spPr>
        </p:pic>
        <p:pic>
          <p:nvPicPr>
            <p:cNvPr id="316" name="Image" descr="Image"/>
            <p:cNvPicPr>
              <a:picLocks noChangeAspect="1"/>
            </p:cNvPicPr>
            <p:nvPr/>
          </p:nvPicPr>
          <p:blipFill>
            <a:blip r:embed="rId8">
              <a:extLst/>
            </a:blip>
            <a:stretch>
              <a:fillRect/>
            </a:stretch>
          </p:blipFill>
          <p:spPr>
            <a:xfrm>
              <a:off x="2670734" y="0"/>
              <a:ext cx="1140607" cy="1140607"/>
            </a:xfrm>
            <a:prstGeom prst="rect">
              <a:avLst/>
            </a:prstGeom>
            <a:ln w="12700" cap="flat">
              <a:noFill/>
              <a:miter lim="400000"/>
            </a:ln>
            <a:effectLst/>
          </p:spPr>
        </p:pic>
        <p:pic>
          <p:nvPicPr>
            <p:cNvPr id="317" name="Image" descr="Image"/>
            <p:cNvPicPr>
              <a:picLocks noChangeAspect="1"/>
            </p:cNvPicPr>
            <p:nvPr/>
          </p:nvPicPr>
          <p:blipFill>
            <a:blip r:embed="rId8">
              <a:extLst/>
            </a:blip>
            <a:stretch>
              <a:fillRect/>
            </a:stretch>
          </p:blipFill>
          <p:spPr>
            <a:xfrm>
              <a:off x="1335367" y="5043"/>
              <a:ext cx="1140607" cy="1140608"/>
            </a:xfrm>
            <a:prstGeom prst="rect">
              <a:avLst/>
            </a:prstGeom>
            <a:ln w="12700" cap="flat">
              <a:noFill/>
              <a:miter lim="400000"/>
            </a:ln>
            <a:effectLst/>
          </p:spPr>
        </p:pic>
        <p:pic>
          <p:nvPicPr>
            <p:cNvPr id="318" name="Image" descr="Image"/>
            <p:cNvPicPr>
              <a:picLocks noChangeAspect="1"/>
            </p:cNvPicPr>
            <p:nvPr/>
          </p:nvPicPr>
          <p:blipFill>
            <a:blip r:embed="rId8">
              <a:extLst/>
            </a:blip>
            <a:stretch>
              <a:fillRect/>
            </a:stretch>
          </p:blipFill>
          <p:spPr>
            <a:xfrm>
              <a:off x="2670734" y="1750159"/>
              <a:ext cx="1140607" cy="1140607"/>
            </a:xfrm>
            <a:prstGeom prst="rect">
              <a:avLst/>
            </a:prstGeom>
            <a:ln w="12700" cap="flat">
              <a:noFill/>
              <a:miter lim="400000"/>
            </a:ln>
            <a:effectLst/>
          </p:spPr>
        </p:pic>
        <p:pic>
          <p:nvPicPr>
            <p:cNvPr id="319" name="Image" descr="Image"/>
            <p:cNvPicPr>
              <a:picLocks noChangeAspect="1"/>
            </p:cNvPicPr>
            <p:nvPr/>
          </p:nvPicPr>
          <p:blipFill>
            <a:blip r:embed="rId8">
              <a:extLst/>
            </a:blip>
            <a:stretch>
              <a:fillRect/>
            </a:stretch>
          </p:blipFill>
          <p:spPr>
            <a:xfrm>
              <a:off x="1335367" y="1993507"/>
              <a:ext cx="1140607" cy="1140608"/>
            </a:xfrm>
            <a:prstGeom prst="rect">
              <a:avLst/>
            </a:prstGeom>
            <a:ln w="12700" cap="flat">
              <a:noFill/>
              <a:miter lim="400000"/>
            </a:ln>
            <a:effectLst/>
          </p:spPr>
        </p:pic>
        <p:pic>
          <p:nvPicPr>
            <p:cNvPr id="320" name="Image" descr="Image"/>
            <p:cNvPicPr>
              <a:picLocks noChangeAspect="1"/>
            </p:cNvPicPr>
            <p:nvPr/>
          </p:nvPicPr>
          <p:blipFill>
            <a:blip r:embed="rId8">
              <a:extLst/>
            </a:blip>
            <a:stretch>
              <a:fillRect/>
            </a:stretch>
          </p:blipFill>
          <p:spPr>
            <a:xfrm>
              <a:off x="66450" y="1331832"/>
              <a:ext cx="1140607" cy="1140608"/>
            </a:xfrm>
            <a:prstGeom prst="rect">
              <a:avLst/>
            </a:prstGeom>
            <a:ln w="12700" cap="flat">
              <a:noFill/>
              <a:miter lim="400000"/>
            </a:ln>
            <a:effectLst/>
          </p:spPr>
        </p:pic>
        <p:pic>
          <p:nvPicPr>
            <p:cNvPr id="321" name="Image" descr="Image"/>
            <p:cNvPicPr>
              <a:picLocks noChangeAspect="1"/>
            </p:cNvPicPr>
            <p:nvPr/>
          </p:nvPicPr>
          <p:blipFill>
            <a:blip r:embed="rId8">
              <a:extLst/>
            </a:blip>
            <a:stretch>
              <a:fillRect/>
            </a:stretch>
          </p:blipFill>
          <p:spPr>
            <a:xfrm>
              <a:off x="4147485" y="823558"/>
              <a:ext cx="1140607" cy="1140608"/>
            </a:xfrm>
            <a:prstGeom prst="rect">
              <a:avLst/>
            </a:prstGeom>
            <a:ln w="12700" cap="flat">
              <a:noFill/>
              <a:miter lim="400000"/>
            </a:ln>
            <a:effectLst/>
          </p:spPr>
        </p:pic>
      </p:grpSp>
      <p:sp>
        <p:nvSpPr>
          <p:cNvPr id="323" name="DC"/>
          <p:cNvSpPr txBox="1"/>
          <p:nvPr/>
        </p:nvSpPr>
        <p:spPr>
          <a:xfrm>
            <a:off x="6362025" y="12425112"/>
            <a:ext cx="107251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DC</a:t>
            </a:r>
          </a:p>
        </p:txBody>
      </p:sp>
      <p:sp>
        <p:nvSpPr>
          <p:cNvPr id="324" name="NY"/>
          <p:cNvSpPr txBox="1"/>
          <p:nvPr/>
        </p:nvSpPr>
        <p:spPr>
          <a:xfrm>
            <a:off x="17517079" y="7238373"/>
            <a:ext cx="100203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NY</a:t>
            </a:r>
          </a:p>
        </p:txBody>
      </p:sp>
      <p:sp>
        <p:nvSpPr>
          <p:cNvPr id="325" name="LONDON"/>
          <p:cNvSpPr txBox="1"/>
          <p:nvPr/>
        </p:nvSpPr>
        <p:spPr>
          <a:xfrm>
            <a:off x="16582041" y="12425112"/>
            <a:ext cx="287210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LONDON</a:t>
            </a:r>
          </a:p>
        </p:txBody>
      </p:sp>
      <p:sp>
        <p:nvSpPr>
          <p:cNvPr id="326" name="SF"/>
          <p:cNvSpPr txBox="1"/>
          <p:nvPr/>
        </p:nvSpPr>
        <p:spPr>
          <a:xfrm>
            <a:off x="6449972" y="7238373"/>
            <a:ext cx="89662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SF</a:t>
            </a:r>
          </a:p>
        </p:txBody>
      </p:sp>
      <p:cxnSp>
        <p:nvCxnSpPr>
          <p:cNvPr id="327" name="Connection Line"/>
          <p:cNvCxnSpPr>
            <a:stCxn id="276" idx="0"/>
            <a:endCxn id="274" idx="0"/>
          </p:cNvCxnSpPr>
          <p:nvPr/>
        </p:nvCxnSpPr>
        <p:spPr>
          <a:xfrm>
            <a:off x="7010034" y="5539829"/>
            <a:ext cx="11008060" cy="137158"/>
          </a:xfrm>
          <a:prstGeom prst="straightConnector1">
            <a:avLst/>
          </a:prstGeom>
          <a:ln w="25400">
            <a:solidFill>
              <a:srgbClr val="000000"/>
            </a:solidFill>
            <a:miter lim="400000"/>
          </a:ln>
        </p:spPr>
      </p:cxnSp>
      <p:cxnSp>
        <p:nvCxnSpPr>
          <p:cNvPr id="328" name="Connection Line"/>
          <p:cNvCxnSpPr>
            <a:stCxn id="273" idx="0"/>
            <a:endCxn id="274" idx="0"/>
          </p:cNvCxnSpPr>
          <p:nvPr/>
        </p:nvCxnSpPr>
        <p:spPr>
          <a:xfrm flipV="1">
            <a:off x="7010034" y="5676986"/>
            <a:ext cx="11008060" cy="4950012"/>
          </a:xfrm>
          <a:prstGeom prst="straightConnector1">
            <a:avLst/>
          </a:prstGeom>
          <a:ln w="25400">
            <a:solidFill>
              <a:srgbClr val="000000"/>
            </a:solidFill>
            <a:miter lim="400000"/>
          </a:ln>
        </p:spPr>
      </p:cxnSp>
      <p:cxnSp>
        <p:nvCxnSpPr>
          <p:cNvPr id="329" name="Connection Line"/>
          <p:cNvCxnSpPr>
            <a:stCxn id="275" idx="0"/>
            <a:endCxn id="274" idx="0"/>
          </p:cNvCxnSpPr>
          <p:nvPr/>
        </p:nvCxnSpPr>
        <p:spPr>
          <a:xfrm flipV="1">
            <a:off x="18018093" y="5676986"/>
            <a:ext cx="1" cy="5227192"/>
          </a:xfrm>
          <a:prstGeom prst="straightConnector1">
            <a:avLst/>
          </a:prstGeom>
          <a:ln w="25400">
            <a:solidFill>
              <a:srgbClr val="000000"/>
            </a:solidFill>
            <a:miter lim="400000"/>
          </a:ln>
        </p:spPr>
      </p:cxnSp>
      <p:grpSp>
        <p:nvGrpSpPr>
          <p:cNvPr id="332" name="Even if cross-city links are fast and cheap (are they?)…"/>
          <p:cNvGrpSpPr/>
          <p:nvPr/>
        </p:nvGrpSpPr>
        <p:grpSpPr>
          <a:xfrm>
            <a:off x="4385944" y="7154582"/>
            <a:ext cx="15612112" cy="2251076"/>
            <a:chOff x="0" y="0"/>
            <a:chExt cx="15612110" cy="2251075"/>
          </a:xfrm>
        </p:grpSpPr>
        <p:sp>
          <p:nvSpPr>
            <p:cNvPr id="331" name="Even if cross-city links are fast and cheap (are they?)…"/>
            <p:cNvSpPr txBox="1"/>
            <p:nvPr/>
          </p:nvSpPr>
          <p:spPr>
            <a:xfrm>
              <a:off x="215899" y="139700"/>
              <a:ext cx="15180312" cy="1692275"/>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5000">
                  <a:solidFill>
                    <a:srgbClr val="000000"/>
                  </a:solidFill>
                  <a:latin typeface="Helvetica Light"/>
                  <a:ea typeface="Helvetica Light"/>
                  <a:cs typeface="Helvetica Light"/>
                  <a:sym typeface="Helvetica Light"/>
                </a:defRPr>
              </a:pPr>
              <a:r>
                <a:t>Even if cross-city links are fast and cheap (are they?)</a:t>
              </a:r>
            </a:p>
            <a:p>
              <a:pPr defTabSz="821531">
                <a:defRPr sz="5000">
                  <a:solidFill>
                    <a:srgbClr val="000000"/>
                  </a:solidFill>
                  <a:latin typeface="Helvetica Light"/>
                  <a:ea typeface="Helvetica Light"/>
                  <a:cs typeface="Helvetica Light"/>
                  <a:sym typeface="Helvetica Light"/>
                </a:defRPr>
              </a:pPr>
              <a:r>
                <a:t>Still that pesky speed of light…</a:t>
              </a:r>
            </a:p>
          </p:txBody>
        </p:sp>
        <p:pic>
          <p:nvPicPr>
            <p:cNvPr id="330" name="Even if cross-city links are fast and cheap (are they?)… Even if cross-city links are fast and cheap (are they?)Still that pesky speed of light…" descr="Even if cross-city links are fast and cheap (are they?)… Even if cross-city links are fast and cheap (are they?)Still that pesky speed of light…"/>
            <p:cNvPicPr>
              <a:picLocks noChangeAspect="0"/>
            </p:cNvPicPr>
            <p:nvPr/>
          </p:nvPicPr>
          <p:blipFill>
            <a:blip r:embed="rId9">
              <a:extLst/>
            </a:blip>
            <a:stretch>
              <a:fillRect/>
            </a:stretch>
          </p:blipFill>
          <p:spPr>
            <a:xfrm>
              <a:off x="-1" y="0"/>
              <a:ext cx="15612112" cy="2251075"/>
            </a:xfrm>
            <a:prstGeom prst="rect">
              <a:avLst/>
            </a:prstGeom>
            <a:effectLst/>
          </p:spPr>
        </p:pic>
      </p:grpSp>
      <p:pic>
        <p:nvPicPr>
          <p:cNvPr id="333" name="Image" descr="Image"/>
          <p:cNvPicPr>
            <a:picLocks noChangeAspect="1"/>
          </p:cNvPicPr>
          <p:nvPr/>
        </p:nvPicPr>
        <p:blipFill>
          <a:blip r:embed="rId10">
            <a:extLst/>
          </a:blip>
          <a:srcRect l="3816" t="1804" r="1962" b="2051"/>
          <a:stretch>
            <a:fillRect/>
          </a:stretch>
        </p:blipFill>
        <p:spPr>
          <a:xfrm>
            <a:off x="8553681" y="9334255"/>
            <a:ext cx="569422" cy="747317"/>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4" name="Image" descr="Image"/>
          <p:cNvPicPr>
            <a:picLocks noChangeAspect="1"/>
          </p:cNvPicPr>
          <p:nvPr/>
        </p:nvPicPr>
        <p:blipFill>
          <a:blip r:embed="rId10">
            <a:extLst/>
          </a:blip>
          <a:srcRect l="3816" t="1804" r="1962" b="2051"/>
          <a:stretch>
            <a:fillRect/>
          </a:stretch>
        </p:blipFill>
        <p:spPr>
          <a:xfrm>
            <a:off x="5946212" y="6230862"/>
            <a:ext cx="569422" cy="747316"/>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5" name="Image" descr="Image"/>
          <p:cNvPicPr>
            <a:picLocks noChangeAspect="1"/>
          </p:cNvPicPr>
          <p:nvPr/>
        </p:nvPicPr>
        <p:blipFill>
          <a:blip r:embed="rId10">
            <a:extLst/>
          </a:blip>
          <a:srcRect l="3816" t="1804" r="1962" b="2051"/>
          <a:stretch>
            <a:fillRect/>
          </a:stretch>
        </p:blipFill>
        <p:spPr>
          <a:xfrm>
            <a:off x="15715290" y="10870161"/>
            <a:ext cx="569422" cy="747317"/>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6" name="Image" descr="Image"/>
          <p:cNvPicPr>
            <a:picLocks noChangeAspect="1"/>
          </p:cNvPicPr>
          <p:nvPr/>
        </p:nvPicPr>
        <p:blipFill>
          <a:blip r:embed="rId10">
            <a:extLst/>
          </a:blip>
          <a:srcRect l="3816" t="1804" r="1962" b="2051"/>
          <a:stretch>
            <a:fillRect/>
          </a:stretch>
        </p:blipFill>
        <p:spPr>
          <a:xfrm>
            <a:off x="8553681" y="11177909"/>
            <a:ext cx="569422" cy="747317"/>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pic>
        <p:nvPicPr>
          <p:cNvPr id="337" name="Image" descr="Image"/>
          <p:cNvPicPr>
            <a:picLocks noChangeAspect="1"/>
          </p:cNvPicPr>
          <p:nvPr/>
        </p:nvPicPr>
        <p:blipFill>
          <a:blip r:embed="rId10">
            <a:extLst/>
          </a:blip>
          <a:srcRect l="3816" t="1804" r="1962" b="2051"/>
          <a:stretch>
            <a:fillRect/>
          </a:stretch>
        </p:blipFill>
        <p:spPr>
          <a:xfrm>
            <a:off x="16965447" y="6231626"/>
            <a:ext cx="569421" cy="747317"/>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7" y="0"/>
                </a:moveTo>
                <a:cubicBezTo>
                  <a:pt x="2758"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5" y="1136"/>
                </a:lnTo>
                <a:cubicBezTo>
                  <a:pt x="21135" y="748"/>
                  <a:pt x="20695" y="412"/>
                  <a:pt x="20161" y="195"/>
                </a:cubicBezTo>
                <a:cubicBezTo>
                  <a:pt x="20103" y="173"/>
                  <a:pt x="20040" y="143"/>
                  <a:pt x="19981" y="126"/>
                </a:cubicBezTo>
                <a:cubicBezTo>
                  <a:pt x="19796" y="74"/>
                  <a:pt x="19516" y="42"/>
                  <a:pt x="18822" y="23"/>
                </a:cubicBezTo>
                <a:lnTo>
                  <a:pt x="10971" y="0"/>
                </a:lnTo>
                <a:lnTo>
                  <a:pt x="6398" y="0"/>
                </a:lnTo>
                <a:lnTo>
                  <a:pt x="4517" y="0"/>
                </a:lnTo>
                <a:close/>
              </a:path>
            </a:pathLst>
          </a:cu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100"/>
                                  </p:stCondLst>
                                  <p:iterate type="el" backwards="0">
                                    <p:tmAbs val="0"/>
                                  </p:iterate>
                                  <p:childTnLst>
                                    <p:set>
                                      <p:cBhvr>
                                        <p:cTn id="9" fill="hold"/>
                                        <p:tgtEl>
                                          <p:spTgt spid="334"/>
                                        </p:tgtEl>
                                        <p:attrNameLst>
                                          <p:attrName>style.visibility</p:attrName>
                                        </p:attrNameLst>
                                      </p:cBhvr>
                                      <p:to>
                                        <p:strVal val="visible"/>
                                      </p:to>
                                    </p:set>
                                  </p:childTnLst>
                                </p:cTn>
                              </p:par>
                            </p:childTnLst>
                          </p:cTn>
                        </p:par>
                        <p:par>
                          <p:cTn id="10" fill="hold">
                            <p:stCondLst>
                              <p:cond delay="100"/>
                            </p:stCondLst>
                            <p:childTnLst>
                              <p:par>
                                <p:cTn id="11" presetClass="entr" nodeType="afterEffect" presetSubtype="0" presetID="1" grpId="3" fill="hold">
                                  <p:stCondLst>
                                    <p:cond delay="100"/>
                                  </p:stCondLst>
                                  <p:iterate type="el" backwards="0">
                                    <p:tmAbs val="0"/>
                                  </p:iterate>
                                  <p:childTnLst>
                                    <p:set>
                                      <p:cBhvr>
                                        <p:cTn id="12" fill="hold"/>
                                        <p:tgtEl>
                                          <p:spTgt spid="335"/>
                                        </p:tgtEl>
                                        <p:attrNameLst>
                                          <p:attrName>style.visibility</p:attrName>
                                        </p:attrNameLst>
                                      </p:cBhvr>
                                      <p:to>
                                        <p:strVal val="visible"/>
                                      </p:to>
                                    </p:set>
                                  </p:childTnLst>
                                </p:cTn>
                              </p:par>
                            </p:childTnLst>
                          </p:cTn>
                        </p:par>
                        <p:par>
                          <p:cTn id="13" fill="hold">
                            <p:stCondLst>
                              <p:cond delay="200"/>
                            </p:stCondLst>
                            <p:childTnLst>
                              <p:par>
                                <p:cTn id="14" presetClass="entr" nodeType="afterEffect" presetSubtype="0" presetID="1" grpId="4" fill="hold">
                                  <p:stCondLst>
                                    <p:cond delay="100"/>
                                  </p:stCondLst>
                                  <p:iterate type="el" backwards="0">
                                    <p:tmAbs val="0"/>
                                  </p:iterate>
                                  <p:childTnLst>
                                    <p:set>
                                      <p:cBhvr>
                                        <p:cTn id="15" fill="hold"/>
                                        <p:tgtEl>
                                          <p:spTgt spid="336"/>
                                        </p:tgtEl>
                                        <p:attrNameLst>
                                          <p:attrName>style.visibility</p:attrName>
                                        </p:attrNameLst>
                                      </p:cBhvr>
                                      <p:to>
                                        <p:strVal val="visible"/>
                                      </p:to>
                                    </p:set>
                                  </p:childTnLst>
                                </p:cTn>
                              </p:par>
                            </p:childTnLst>
                          </p:cTn>
                        </p:par>
                        <p:par>
                          <p:cTn id="16" fill="hold">
                            <p:stCondLst>
                              <p:cond delay="300"/>
                            </p:stCondLst>
                            <p:childTnLst>
                              <p:par>
                                <p:cTn id="17" presetClass="entr" nodeType="afterEffect" presetSubtype="0" presetID="1" grpId="5" fill="hold">
                                  <p:stCondLst>
                                    <p:cond delay="100"/>
                                  </p:stCondLst>
                                  <p:iterate type="el" backwards="0">
                                    <p:tmAbs val="0"/>
                                  </p:iterate>
                                  <p:childTnLst>
                                    <p:set>
                                      <p:cBhvr>
                                        <p:cTn id="18" fill="hold"/>
                                        <p:tgtEl>
                                          <p:spTgt spid="3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6" fill="hold">
                                  <p:stCondLst>
                                    <p:cond delay="0"/>
                                  </p:stCondLst>
                                  <p:iterate type="el" backwards="0">
                                    <p:tmAbs val="0"/>
                                  </p:iterate>
                                  <p:childTnLst>
                                    <p:set>
                                      <p:cBhvr>
                                        <p:cTn id="22" fill="hold"/>
                                        <p:tgtEl>
                                          <p:spTgt spid="3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1"/>
      <p:bldP build="whole" bldLvl="1" animBg="1" rev="0" advAuto="0" spid="335" grpId="3"/>
      <p:bldP build="whole" bldLvl="1" animBg="1" rev="0" advAuto="0" spid="334" grpId="2"/>
      <p:bldP build="whole" bldLvl="1" animBg="1" rev="0" advAuto="0" spid="332" grpId="6"/>
      <p:bldP build="whole" bldLvl="1" animBg="1" rev="0" advAuto="0" spid="337" grpId="5"/>
      <p:bldP build="whole" bldLvl="1" animBg="1" rev="0" advAuto="0" spid="336" grpId="4"/>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1" name="Distributed Systems Challenges"/>
          <p:cNvSpPr txBox="1"/>
          <p:nvPr>
            <p:ph type="title"/>
          </p:nvPr>
        </p:nvSpPr>
        <p:spPr>
          <a:prstGeom prst="rect">
            <a:avLst/>
          </a:prstGeom>
        </p:spPr>
        <p:txBody>
          <a:bodyPr/>
          <a:lstStyle/>
          <a:p>
            <a:pPr/>
            <a:r>
              <a:t>Distributed Systems Challenges</a:t>
            </a:r>
          </a:p>
        </p:txBody>
      </p:sp>
      <p:sp>
        <p:nvSpPr>
          <p:cNvPr id="342" name="Networks are imperf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Networks are imperfect</a:t>
            </a:r>
          </a:p>
        </p:txBody>
      </p:sp>
      <p:sp>
        <p:nvSpPr>
          <p:cNvPr id="343" name="The network may be:…"/>
          <p:cNvSpPr txBox="1"/>
          <p:nvPr>
            <p:ph type="body" idx="1"/>
          </p:nvPr>
        </p:nvSpPr>
        <p:spPr>
          <a:prstGeom prst="rect">
            <a:avLst/>
          </a:prstGeom>
        </p:spPr>
        <p:txBody>
          <a:bodyPr/>
          <a:lstStyle/>
          <a:p>
            <a:pPr/>
            <a:r>
              <a:t>The network may be:</a:t>
            </a:r>
          </a:p>
          <a:p>
            <a:pPr lvl="1"/>
            <a:r>
              <a:t>Unreliable</a:t>
            </a:r>
          </a:p>
          <a:p>
            <a:pPr lvl="1"/>
            <a:r>
              <a:t>Insecure</a:t>
            </a:r>
          </a:p>
          <a:p>
            <a:pPr lvl="1"/>
            <a:r>
              <a:t>Slow</a:t>
            </a:r>
          </a:p>
          <a:p>
            <a:pPr lvl="1"/>
            <a:r>
              <a:t>Expensive</a:t>
            </a:r>
          </a:p>
          <a:p>
            <a:pPr lvl="1"/>
            <a:r>
              <a:t>Limited</a:t>
            </a:r>
          </a:p>
        </p:txBody>
      </p:sp>
      <p:pic>
        <p:nvPicPr>
          <p:cNvPr id="344" name="possessed-photography-uWaRsN-CqY0-unsplash.jpg" descr="possessed-photography-uWaRsN-CqY0-unsplash.jpg"/>
          <p:cNvPicPr>
            <a:picLocks noChangeAspect="1"/>
          </p:cNvPicPr>
          <p:nvPr/>
        </p:nvPicPr>
        <p:blipFill>
          <a:blip r:embed="rId3">
            <a:extLst/>
          </a:blip>
          <a:srcRect l="23347" t="5868" r="21963" b="0"/>
          <a:stretch>
            <a:fillRect/>
          </a:stretch>
        </p:blipFill>
        <p:spPr>
          <a:xfrm>
            <a:off x="12846400" y="3430661"/>
            <a:ext cx="9767094" cy="1291107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8 Fallacies of Distributed Computing"/>
          <p:cNvSpPr txBox="1"/>
          <p:nvPr>
            <p:ph type="title"/>
          </p:nvPr>
        </p:nvSpPr>
        <p:spPr>
          <a:prstGeom prst="rect">
            <a:avLst/>
          </a:prstGeom>
        </p:spPr>
        <p:txBody>
          <a:bodyPr/>
          <a:lstStyle/>
          <a:p>
            <a:pPr/>
            <a:r>
              <a:t>8 Fallacies of Distributed Computing</a:t>
            </a:r>
          </a:p>
        </p:txBody>
      </p:sp>
      <p:sp>
        <p:nvSpPr>
          <p:cNvPr id="349" name="Sun Microsystems, early 1990’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Sun Microsystems, early 1990’s</a:t>
            </a:r>
          </a:p>
        </p:txBody>
      </p:sp>
      <p:sp>
        <p:nvSpPr>
          <p:cNvPr id="350" name="The network is reliable…"/>
          <p:cNvSpPr txBox="1"/>
          <p:nvPr>
            <p:ph type="body" sz="quarter" idx="1"/>
          </p:nvPr>
        </p:nvSpPr>
        <p:spPr>
          <a:xfrm>
            <a:off x="1206500" y="4248504"/>
            <a:ext cx="7673840" cy="8256012"/>
          </a:xfrm>
          <a:prstGeom prst="rect">
            <a:avLst/>
          </a:prstGeom>
        </p:spPr>
        <p:txBody>
          <a:bodyPr/>
          <a:lstStyle/>
          <a:p>
            <a:pPr marL="435863" indent="-424687" defTabSz="2145738">
              <a:spcBef>
                <a:spcPts val="3900"/>
              </a:spcBef>
              <a:buSzPct val="100000"/>
              <a:buAutoNum type="arabicPeriod" startAt="1"/>
              <a:defRPr sz="4224"/>
            </a:pPr>
            <a:r>
              <a:t>The network is reliable</a:t>
            </a:r>
          </a:p>
          <a:p>
            <a:pPr marL="435863" indent="-424687" defTabSz="2145738">
              <a:spcBef>
                <a:spcPts val="3900"/>
              </a:spcBef>
              <a:buSzPct val="100000"/>
              <a:buAutoNum type="arabicPeriod" startAt="1"/>
              <a:defRPr sz="4224"/>
            </a:pPr>
            <a:r>
              <a:t>Latency is zero</a:t>
            </a:r>
          </a:p>
          <a:p>
            <a:pPr marL="435863" indent="-424687" defTabSz="2145738">
              <a:spcBef>
                <a:spcPts val="3900"/>
              </a:spcBef>
              <a:buSzPct val="100000"/>
              <a:buAutoNum type="arabicPeriod" startAt="1"/>
              <a:defRPr sz="4224"/>
            </a:pPr>
            <a:r>
              <a:t>Bandwidth is infinite</a:t>
            </a:r>
          </a:p>
          <a:p>
            <a:pPr marL="435863" indent="-424687" defTabSz="2145738">
              <a:spcBef>
                <a:spcPts val="3900"/>
              </a:spcBef>
              <a:buSzPct val="100000"/>
              <a:buAutoNum type="arabicPeriod" startAt="1"/>
              <a:defRPr sz="4224"/>
            </a:pPr>
            <a:r>
              <a:t>The network is secure</a:t>
            </a:r>
          </a:p>
          <a:p>
            <a:pPr marL="435863" indent="-424687" defTabSz="2145738">
              <a:spcBef>
                <a:spcPts val="3900"/>
              </a:spcBef>
              <a:buSzPct val="100000"/>
              <a:buAutoNum type="arabicPeriod" startAt="1"/>
              <a:defRPr sz="4224"/>
            </a:pPr>
            <a:r>
              <a:t>Topology doesn't change</a:t>
            </a:r>
          </a:p>
          <a:p>
            <a:pPr marL="435863" indent="-424687" defTabSz="2145738">
              <a:spcBef>
                <a:spcPts val="3900"/>
              </a:spcBef>
              <a:buSzPct val="100000"/>
              <a:buAutoNum type="arabicPeriod" startAt="1"/>
              <a:defRPr sz="4224"/>
            </a:pPr>
            <a:r>
              <a:t>Transport cost is zero</a:t>
            </a:r>
          </a:p>
          <a:p>
            <a:pPr marL="435863" indent="-424687" defTabSz="2145738">
              <a:spcBef>
                <a:spcPts val="3900"/>
              </a:spcBef>
              <a:buSzPct val="100000"/>
              <a:buAutoNum type="arabicPeriod" startAt="1"/>
              <a:defRPr sz="4224"/>
            </a:pPr>
            <a:r>
              <a:t>The network is homogeneous</a:t>
            </a:r>
          </a:p>
          <a:p>
            <a:pPr marL="435863" indent="-424687" defTabSz="2145738">
              <a:spcBef>
                <a:spcPts val="3900"/>
              </a:spcBef>
              <a:buSzPct val="100000"/>
              <a:buAutoNum type="arabicPeriod" startAt="1"/>
              <a:defRPr sz="4224"/>
            </a:pPr>
            <a:r>
              <a:t>There is one administrator</a:t>
            </a:r>
          </a:p>
        </p:txBody>
      </p:sp>
      <p:sp>
        <p:nvSpPr>
          <p:cNvPr id="351" name="Physical Properties of…"/>
          <p:cNvSpPr txBox="1"/>
          <p:nvPr/>
        </p:nvSpPr>
        <p:spPr>
          <a:xfrm>
            <a:off x="10945672" y="7265540"/>
            <a:ext cx="4880154" cy="12059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b="1" sz="3600">
                <a:solidFill>
                  <a:srgbClr val="000000"/>
                </a:solidFill>
              </a:defRPr>
            </a:pPr>
            <a:r>
              <a:t>Physical Properties of</a:t>
            </a:r>
          </a:p>
          <a:p>
            <a:pPr algn="l" defTabSz="825500">
              <a:defRPr b="1" sz="3600">
                <a:solidFill>
                  <a:srgbClr val="000000"/>
                </a:solidFill>
              </a:defRPr>
            </a:pPr>
            <a:r>
              <a:t> networks</a:t>
            </a:r>
          </a:p>
        </p:txBody>
      </p:sp>
      <p:sp>
        <p:nvSpPr>
          <p:cNvPr id="352" name="}"/>
          <p:cNvSpPr txBox="1"/>
          <p:nvPr/>
        </p:nvSpPr>
        <p:spPr>
          <a:xfrm>
            <a:off x="8659149" y="3157563"/>
            <a:ext cx="2440306" cy="8091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0">
                <a:solidFill>
                  <a:srgbClr val="000000"/>
                </a:solidFill>
                <a:latin typeface="Helvetica Neue UltraLight"/>
                <a:ea typeface="Helvetica Neue UltraLight"/>
                <a:cs typeface="Helvetica Neue UltraLight"/>
                <a:sym typeface="Helvetica Neue UltraLight"/>
              </a:defRPr>
            </a:lvl1pPr>
          </a:lstStyle>
          <a:p>
            <a:pPr/>
            <a:r>
              <a:t>}</a:t>
            </a:r>
          </a:p>
        </p:txBody>
      </p:sp>
      <p:pic>
        <p:nvPicPr>
          <p:cNvPr id="353" name="massimo-botturi-zFYUsLk_50Y-unsplash.jpg" descr="massimo-botturi-zFYUsLk_50Y-unsplash.jpg"/>
          <p:cNvPicPr>
            <a:picLocks noChangeAspect="1"/>
          </p:cNvPicPr>
          <p:nvPr/>
        </p:nvPicPr>
        <p:blipFill>
          <a:blip r:embed="rId3">
            <a:extLst/>
          </a:blip>
          <a:stretch>
            <a:fillRect/>
          </a:stretch>
        </p:blipFill>
        <p:spPr>
          <a:xfrm>
            <a:off x="16285767" y="2818557"/>
            <a:ext cx="7715251" cy="137160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Do these fallacies still hold?"/>
          <p:cNvSpPr txBox="1"/>
          <p:nvPr>
            <p:ph type="title"/>
          </p:nvPr>
        </p:nvSpPr>
        <p:spPr>
          <a:prstGeom prst="rect">
            <a:avLst/>
          </a:prstGeom>
        </p:spPr>
        <p:txBody>
          <a:bodyPr/>
          <a:lstStyle/>
          <a:p>
            <a:pPr/>
            <a:r>
              <a:t>Do these fallacies still hold?</a:t>
            </a:r>
          </a:p>
        </p:txBody>
      </p:sp>
      <p:sp>
        <p:nvSpPr>
          <p:cNvPr id="358" name="Networks still fail, intermittently and for prolonged perio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Networks still fail, intermittently and for prolonged periods</a:t>
            </a:r>
          </a:p>
        </p:txBody>
      </p:sp>
      <p:sp>
        <p:nvSpPr>
          <p:cNvPr id="359" name="Slide bullet text"/>
          <p:cNvSpPr txBox="1"/>
          <p:nvPr>
            <p:ph type="body" idx="1"/>
          </p:nvPr>
        </p:nvSpPr>
        <p:spPr>
          <a:prstGeom prst="rect">
            <a:avLst/>
          </a:prstGeom>
        </p:spPr>
        <p:txBody>
          <a:bodyPr/>
          <a:lstStyle/>
          <a:p>
            <a:pPr/>
          </a:p>
        </p:txBody>
      </p:sp>
      <p:pic>
        <p:nvPicPr>
          <p:cNvPr id="360" name="Image" descr="Image"/>
          <p:cNvPicPr>
            <a:picLocks noChangeAspect="1"/>
          </p:cNvPicPr>
          <p:nvPr/>
        </p:nvPicPr>
        <p:blipFill>
          <a:blip r:embed="rId2">
            <a:extLst/>
          </a:blip>
          <a:stretch>
            <a:fillRect/>
          </a:stretch>
        </p:blipFill>
        <p:spPr>
          <a:xfrm>
            <a:off x="10500156" y="3765853"/>
            <a:ext cx="12228262" cy="13716001"/>
          </a:xfrm>
          <a:prstGeom prst="rect">
            <a:avLst/>
          </a:prstGeom>
          <a:ln w="12700">
            <a:miter lim="400000"/>
          </a:ln>
        </p:spPr>
      </p:pic>
      <p:pic>
        <p:nvPicPr>
          <p:cNvPr id="361" name="Image" descr="Image"/>
          <p:cNvPicPr>
            <a:picLocks noChangeAspect="1"/>
          </p:cNvPicPr>
          <p:nvPr/>
        </p:nvPicPr>
        <p:blipFill>
          <a:blip r:embed="rId3">
            <a:extLst/>
          </a:blip>
          <a:stretch>
            <a:fillRect/>
          </a:stretch>
        </p:blipFill>
        <p:spPr>
          <a:xfrm>
            <a:off x="375089" y="3765853"/>
            <a:ext cx="9883273" cy="13716001"/>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63" name="Do these fallacies still hold?"/>
          <p:cNvSpPr txBox="1"/>
          <p:nvPr>
            <p:ph type="title"/>
          </p:nvPr>
        </p:nvSpPr>
        <p:spPr>
          <a:prstGeom prst="rect">
            <a:avLst/>
          </a:prstGeom>
        </p:spPr>
        <p:txBody>
          <a:bodyPr/>
          <a:lstStyle/>
          <a:p>
            <a:pPr/>
            <a:r>
              <a:t>Do these fallacies still hold?</a:t>
            </a:r>
          </a:p>
        </p:txBody>
      </p:sp>
      <p:sp>
        <p:nvSpPr>
          <p:cNvPr id="364" name="We haven’t beaten the speed of light ye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 haven’t beaten the speed of light yet.</a:t>
            </a:r>
          </a:p>
        </p:txBody>
      </p:sp>
      <p:sp>
        <p:nvSpPr>
          <p:cNvPr id="365" name="Photos:…"/>
          <p:cNvSpPr txBox="1"/>
          <p:nvPr/>
        </p:nvSpPr>
        <p:spPr>
          <a:xfrm>
            <a:off x="16876318" y="12603865"/>
            <a:ext cx="8895445" cy="11126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1400"/>
            </a:pPr>
            <a:r>
              <a:t>Photos:</a:t>
            </a:r>
          </a:p>
          <a:p>
            <a:pPr algn="l">
              <a:defRPr sz="1400"/>
            </a:pPr>
            <a:r>
              <a:t>CME Building: By CME Group/Henry Delforn/Allan Schoenberg - CME Group, CC BY-SA 3.0</a:t>
            </a:r>
          </a:p>
          <a:p>
            <a:pPr algn="l">
              <a:defRPr sz="1400"/>
            </a:pPr>
            <a:r>
              <a:t>NYSE Building: By Jeffrey Zeldman, CC BY 2.0</a:t>
            </a:r>
          </a:p>
          <a:p>
            <a:pPr algn="l">
              <a:defRPr sz="1400"/>
            </a:pPr>
            <a:r>
              <a:t>CME data center: by CME Group</a:t>
            </a:r>
          </a:p>
          <a:p>
            <a:pPr algn="l">
              <a:defRPr sz="1400"/>
            </a:pPr>
            <a:r>
              <a:t>NY5 data center: by Equinix Inc</a:t>
            </a:r>
          </a:p>
        </p:txBody>
      </p:sp>
      <p:pic>
        <p:nvPicPr>
          <p:cNvPr id="366" name="Cme_building_aerial_view.jpeg" descr="Cme_building_aerial_view.jpeg"/>
          <p:cNvPicPr>
            <a:picLocks noChangeAspect="1"/>
          </p:cNvPicPr>
          <p:nvPr/>
        </p:nvPicPr>
        <p:blipFill>
          <a:blip r:embed="rId3">
            <a:extLst/>
          </a:blip>
          <a:stretch>
            <a:fillRect/>
          </a:stretch>
        </p:blipFill>
        <p:spPr>
          <a:xfrm>
            <a:off x="1028943" y="3715655"/>
            <a:ext cx="5853734" cy="7492780"/>
          </a:xfrm>
          <a:prstGeom prst="rect">
            <a:avLst/>
          </a:prstGeom>
          <a:ln w="12700">
            <a:miter lim="400000"/>
          </a:ln>
        </p:spPr>
      </p:pic>
      <p:sp>
        <p:nvSpPr>
          <p:cNvPr id="367" name="Chicago Mercantile Exchange, Chicago, IL"/>
          <p:cNvSpPr txBox="1"/>
          <p:nvPr/>
        </p:nvSpPr>
        <p:spPr>
          <a:xfrm>
            <a:off x="817284" y="11301070"/>
            <a:ext cx="62770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Chicago Mercantile Exchange, Chicago, IL</a:t>
            </a:r>
          </a:p>
        </p:txBody>
      </p:sp>
      <p:pic>
        <p:nvPicPr>
          <p:cNvPr id="368" name="New_York_Stock_Exchange_Facade_2015.jpeg" descr="New_York_Stock_Exchange_Facade_2015.jpeg"/>
          <p:cNvPicPr>
            <a:picLocks noChangeAspect="1"/>
          </p:cNvPicPr>
          <p:nvPr/>
        </p:nvPicPr>
        <p:blipFill>
          <a:blip r:embed="rId4">
            <a:extLst/>
          </a:blip>
          <a:stretch>
            <a:fillRect/>
          </a:stretch>
        </p:blipFill>
        <p:spPr>
          <a:xfrm>
            <a:off x="16200581" y="3071745"/>
            <a:ext cx="5853735" cy="8780600"/>
          </a:xfrm>
          <a:prstGeom prst="rect">
            <a:avLst/>
          </a:prstGeom>
          <a:ln w="12700">
            <a:miter lim="400000"/>
          </a:ln>
        </p:spPr>
      </p:pic>
      <p:sp>
        <p:nvSpPr>
          <p:cNvPr id="369" name="NY Stock Exchange, New York, NY"/>
          <p:cNvSpPr txBox="1"/>
          <p:nvPr/>
        </p:nvSpPr>
        <p:spPr>
          <a:xfrm>
            <a:off x="16557983" y="11930189"/>
            <a:ext cx="513892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NY Stock Exchange, New York, NY</a:t>
            </a:r>
          </a:p>
        </p:txBody>
      </p:sp>
      <p:grpSp>
        <p:nvGrpSpPr>
          <p:cNvPr id="372" name="Group"/>
          <p:cNvGrpSpPr/>
          <p:nvPr/>
        </p:nvGrpSpPr>
        <p:grpSpPr>
          <a:xfrm>
            <a:off x="7041091" y="5270550"/>
            <a:ext cx="9136355" cy="3116569"/>
            <a:chOff x="0" y="0"/>
            <a:chExt cx="9136353" cy="3116567"/>
          </a:xfrm>
        </p:grpSpPr>
        <p:sp>
          <p:nvSpPr>
            <p:cNvPr id="385" name="Connection Line"/>
            <p:cNvSpPr/>
            <p:nvPr/>
          </p:nvSpPr>
          <p:spPr>
            <a:xfrm>
              <a:off x="0" y="733108"/>
              <a:ext cx="9136354" cy="2383460"/>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428" y="-5339"/>
                    <a:pt x="13628" y="-5400"/>
                    <a:pt x="21600" y="16018"/>
                  </a:cubicBezTo>
                </a:path>
              </a:pathLst>
            </a:custGeom>
            <a:noFill/>
            <a:ln w="88900" cap="flat">
              <a:solidFill>
                <a:srgbClr val="000000"/>
              </a:solidFill>
              <a:prstDash val="solid"/>
              <a:miter lim="400000"/>
            </a:ln>
            <a:effectLst/>
          </p:spPr>
          <p:txBody>
            <a:bodyPr/>
            <a:lstStyle/>
            <a:p>
              <a:pPr/>
            </a:p>
          </p:txBody>
        </p:sp>
        <p:sp>
          <p:nvSpPr>
            <p:cNvPr id="371" name="~700 miles"/>
            <p:cNvSpPr txBox="1"/>
            <p:nvPr/>
          </p:nvSpPr>
          <p:spPr>
            <a:xfrm>
              <a:off x="3327818" y="0"/>
              <a:ext cx="2345437" cy="634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3600">
                  <a:solidFill>
                    <a:srgbClr val="000000"/>
                  </a:solidFill>
                </a:defRPr>
              </a:lvl1pPr>
            </a:lstStyle>
            <a:p>
              <a:pPr/>
              <a:r>
                <a:t>~700 miles</a:t>
              </a:r>
            </a:p>
          </p:txBody>
        </p:sp>
      </p:grpSp>
      <p:sp>
        <p:nvSpPr>
          <p:cNvPr id="373" name="Round trip: ~14 msec @ speed of light"/>
          <p:cNvSpPr txBox="1"/>
          <p:nvPr/>
        </p:nvSpPr>
        <p:spPr>
          <a:xfrm>
            <a:off x="8843666" y="6871545"/>
            <a:ext cx="5531206" cy="1180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solidFill>
                  <a:srgbClr val="000000"/>
                </a:solidFill>
              </a:defRPr>
            </a:pPr>
            <a:r>
              <a:t>Round trip:</a:t>
            </a:r>
            <a:br/>
            <a:r>
              <a:t>~14 msec @ speed of light</a:t>
            </a:r>
          </a:p>
        </p:txBody>
      </p:sp>
      <p:sp>
        <p:nvSpPr>
          <p:cNvPr id="374" name="3Ghz CPU would process ~22m instructions in this time!"/>
          <p:cNvSpPr txBox="1"/>
          <p:nvPr/>
        </p:nvSpPr>
        <p:spPr>
          <a:xfrm>
            <a:off x="8484307" y="8390287"/>
            <a:ext cx="6249925" cy="1180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solidFill>
                  <a:srgbClr val="000000"/>
                </a:solidFill>
              </a:defRPr>
            </a:pPr>
            <a:r>
              <a:t>3Ghz CPU would process</a:t>
            </a:r>
            <a:br/>
            <a:r>
              <a:t>~22m instructions in this time!</a:t>
            </a:r>
          </a:p>
        </p:txBody>
      </p:sp>
      <p:grpSp>
        <p:nvGrpSpPr>
          <p:cNvPr id="379" name="Group"/>
          <p:cNvGrpSpPr/>
          <p:nvPr/>
        </p:nvGrpSpPr>
        <p:grpSpPr>
          <a:xfrm>
            <a:off x="-6215" y="5376278"/>
            <a:ext cx="7653117" cy="6061619"/>
            <a:chOff x="0" y="0"/>
            <a:chExt cx="7653115" cy="6061617"/>
          </a:xfrm>
        </p:grpSpPr>
        <p:pic>
          <p:nvPicPr>
            <p:cNvPr id="375" name="Image" descr="Image"/>
            <p:cNvPicPr>
              <a:picLocks noChangeAspect="1"/>
            </p:cNvPicPr>
            <p:nvPr/>
          </p:nvPicPr>
          <p:blipFill>
            <a:blip r:embed="rId5">
              <a:extLst/>
            </a:blip>
            <a:stretch>
              <a:fillRect/>
            </a:stretch>
          </p:blipFill>
          <p:spPr>
            <a:xfrm>
              <a:off x="0" y="0"/>
              <a:ext cx="7653116" cy="5102078"/>
            </a:xfrm>
            <a:prstGeom prst="rect">
              <a:avLst/>
            </a:prstGeom>
            <a:ln w="12700" cap="flat">
              <a:noFill/>
              <a:miter lim="400000"/>
            </a:ln>
            <a:effectLst/>
          </p:spPr>
        </p:pic>
        <p:grpSp>
          <p:nvGrpSpPr>
            <p:cNvPr id="378" name="CME Data Center, Aurora, IL"/>
            <p:cNvGrpSpPr/>
            <p:nvPr/>
          </p:nvGrpSpPr>
          <p:grpSpPr>
            <a:xfrm>
              <a:off x="1477266" y="5016051"/>
              <a:ext cx="4427526" cy="1045567"/>
              <a:chOff x="0" y="0"/>
              <a:chExt cx="4427524" cy="1045565"/>
            </a:xfrm>
          </p:grpSpPr>
          <p:sp>
            <p:nvSpPr>
              <p:cNvPr id="377" name="CME Data Center, Aurora, IL"/>
              <p:cNvSpPr txBox="1"/>
              <p:nvPr/>
            </p:nvSpPr>
            <p:spPr>
              <a:xfrm>
                <a:off x="215900" y="139700"/>
                <a:ext cx="3995725" cy="4867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CME Data Center, Aurora, IL</a:t>
                </a:r>
              </a:p>
            </p:txBody>
          </p:sp>
          <p:pic>
            <p:nvPicPr>
              <p:cNvPr id="376" name="CME Data Center, Aurora, IL CME Data Center, Aurora, IL" descr="CME Data Center, Aurora, IL CME Data Center, Aurora, IL"/>
              <p:cNvPicPr>
                <a:picLocks noChangeAspect="0"/>
              </p:cNvPicPr>
              <p:nvPr/>
            </p:nvPicPr>
            <p:blipFill>
              <a:blip r:embed="rId6">
                <a:extLst/>
              </a:blip>
              <a:stretch>
                <a:fillRect/>
              </a:stretch>
            </p:blipFill>
            <p:spPr>
              <a:xfrm>
                <a:off x="0" y="0"/>
                <a:ext cx="4427525" cy="1045566"/>
              </a:xfrm>
              <a:prstGeom prst="rect">
                <a:avLst/>
              </a:prstGeom>
              <a:effectLst/>
            </p:spPr>
          </p:pic>
        </p:grpSp>
      </p:grpSp>
      <p:grpSp>
        <p:nvGrpSpPr>
          <p:cNvPr id="384" name="Group"/>
          <p:cNvGrpSpPr/>
          <p:nvPr/>
        </p:nvGrpSpPr>
        <p:grpSpPr>
          <a:xfrm>
            <a:off x="16087914" y="5853665"/>
            <a:ext cx="6350001" cy="4715189"/>
            <a:chOff x="0" y="0"/>
            <a:chExt cx="6350000" cy="4715187"/>
          </a:xfrm>
        </p:grpSpPr>
        <p:pic>
          <p:nvPicPr>
            <p:cNvPr id="380" name="Image" descr="Image"/>
            <p:cNvPicPr>
              <a:picLocks noChangeAspect="1"/>
            </p:cNvPicPr>
            <p:nvPr/>
          </p:nvPicPr>
          <p:blipFill>
            <a:blip r:embed="rId7">
              <a:extLst/>
            </a:blip>
            <a:stretch>
              <a:fillRect/>
            </a:stretch>
          </p:blipFill>
          <p:spPr>
            <a:xfrm>
              <a:off x="0" y="0"/>
              <a:ext cx="6350000" cy="3530600"/>
            </a:xfrm>
            <a:prstGeom prst="rect">
              <a:avLst/>
            </a:prstGeom>
            <a:ln w="12700" cap="flat">
              <a:noFill/>
              <a:miter lim="400000"/>
            </a:ln>
            <a:effectLst/>
          </p:spPr>
        </p:pic>
        <p:grpSp>
          <p:nvGrpSpPr>
            <p:cNvPr id="383" name="Equinix NY5 Data Center, Secaucus NJ"/>
            <p:cNvGrpSpPr/>
            <p:nvPr/>
          </p:nvGrpSpPr>
          <p:grpSpPr>
            <a:xfrm>
              <a:off x="83430" y="3669622"/>
              <a:ext cx="5912207" cy="1045566"/>
              <a:chOff x="0" y="0"/>
              <a:chExt cx="5912205" cy="1045565"/>
            </a:xfrm>
          </p:grpSpPr>
          <p:sp>
            <p:nvSpPr>
              <p:cNvPr id="382" name="Equinix NY5 Data Center, Secaucus NJ"/>
              <p:cNvSpPr txBox="1"/>
              <p:nvPr/>
            </p:nvSpPr>
            <p:spPr>
              <a:xfrm>
                <a:off x="215899" y="139700"/>
                <a:ext cx="5480407" cy="486766"/>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Equinix NY5 Data Center, Secaucus NJ</a:t>
                </a:r>
              </a:p>
            </p:txBody>
          </p:sp>
          <p:pic>
            <p:nvPicPr>
              <p:cNvPr id="381" name="Equinix NY5 Data Center, Secaucus NJ Equinix NY5 Data Center, Secaucus NJ" descr="Equinix NY5 Data Center, Secaucus NJ Equinix NY5 Data Center, Secaucus NJ"/>
              <p:cNvPicPr>
                <a:picLocks noChangeAspect="0"/>
              </p:cNvPicPr>
              <p:nvPr/>
            </p:nvPicPr>
            <p:blipFill>
              <a:blip r:embed="rId8">
                <a:extLst/>
              </a:blip>
              <a:stretch>
                <a:fillRect/>
              </a:stretch>
            </p:blipFill>
            <p:spPr>
              <a:xfrm>
                <a:off x="-1" y="0"/>
                <a:ext cx="5912207" cy="1045566"/>
              </a:xfrm>
              <a:prstGeom prst="rect">
                <a:avLst/>
              </a:prstGeom>
              <a:effectLst/>
            </p:spPr>
          </p:pic>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2" grpId="1"/>
      <p:bldP build="whole" bldLvl="1" animBg="1" rev="0" advAuto="0" spid="373" grpId="2"/>
      <p:bldP build="whole" bldLvl="1" animBg="1" rev="0" advAuto="0" spid="374" grpId="3"/>
      <p:bldP build="whole" bldLvl="1" animBg="1" rev="0" advAuto="0" spid="379" grpId="4"/>
      <p:bldP build="whole" bldLvl="1" animBg="1" rev="0" advAuto="0" spid="384" grpId="5"/>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Do these fallacies still hold?"/>
          <p:cNvSpPr txBox="1"/>
          <p:nvPr>
            <p:ph type="title"/>
          </p:nvPr>
        </p:nvSpPr>
        <p:spPr>
          <a:prstGeom prst="rect">
            <a:avLst/>
          </a:prstGeom>
        </p:spPr>
        <p:txBody>
          <a:bodyPr/>
          <a:lstStyle/>
          <a:p>
            <a:pPr/>
            <a:r>
              <a:t>Do these fallacies still hold?</a:t>
            </a:r>
          </a:p>
        </p:txBody>
      </p:sp>
      <p:sp>
        <p:nvSpPr>
          <p:cNvPr id="390" name="We still rely on other administrators, who are not infallib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We still rely on other administrators, who are not infallible</a:t>
            </a:r>
          </a:p>
        </p:txBody>
      </p:sp>
      <p:pic>
        <p:nvPicPr>
          <p:cNvPr id="391" name="Image" descr="Image"/>
          <p:cNvPicPr>
            <a:picLocks noChangeAspect="1"/>
          </p:cNvPicPr>
          <p:nvPr/>
        </p:nvPicPr>
        <p:blipFill>
          <a:blip r:embed="rId2">
            <a:extLst/>
          </a:blip>
          <a:stretch>
            <a:fillRect/>
          </a:stretch>
        </p:blipFill>
        <p:spPr>
          <a:xfrm>
            <a:off x="12123965" y="3414764"/>
            <a:ext cx="12228261" cy="13716001"/>
          </a:xfrm>
          <a:prstGeom prst="rect">
            <a:avLst/>
          </a:prstGeom>
          <a:ln w="12700">
            <a:miter lim="400000"/>
          </a:ln>
        </p:spPr>
      </p:pic>
      <p:pic>
        <p:nvPicPr>
          <p:cNvPr id="392" name="Image" descr="Image"/>
          <p:cNvPicPr>
            <a:picLocks noChangeAspect="1"/>
          </p:cNvPicPr>
          <p:nvPr/>
        </p:nvPicPr>
        <p:blipFill>
          <a:blip r:embed="rId3">
            <a:extLst/>
          </a:blip>
          <a:stretch>
            <a:fillRect/>
          </a:stretch>
        </p:blipFill>
        <p:spPr>
          <a:xfrm>
            <a:off x="2003320" y="3414764"/>
            <a:ext cx="6972301" cy="106426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ould we make {our software} distributed?"/>
          <p:cNvSpPr txBox="1"/>
          <p:nvPr>
            <p:ph type="title"/>
          </p:nvPr>
        </p:nvSpPr>
        <p:spPr>
          <a:prstGeom prst="rect">
            <a:avLst/>
          </a:prstGeom>
        </p:spPr>
        <p:txBody>
          <a:bodyPr/>
          <a:lstStyle/>
          <a:p>
            <a:pPr/>
            <a:r>
              <a:t>Should we make {our software} distributed?</a:t>
            </a:r>
          </a:p>
        </p:txBody>
      </p:sp>
      <p:sp>
        <p:nvSpPr>
          <p:cNvPr id="395" name="Reflecting on goals + challeng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Reflecting on goals + challenges</a:t>
            </a:r>
          </a:p>
        </p:txBody>
      </p:sp>
      <p:sp>
        <p:nvSpPr>
          <p:cNvPr id="396" name="Do we need to store more data than one computer can store?…"/>
          <p:cNvSpPr txBox="1"/>
          <p:nvPr>
            <p:ph type="body" idx="1"/>
          </p:nvPr>
        </p:nvSpPr>
        <p:spPr>
          <a:prstGeom prst="rect">
            <a:avLst/>
          </a:prstGeom>
        </p:spPr>
        <p:txBody>
          <a:bodyPr/>
          <a:lstStyle/>
          <a:p>
            <a:pPr/>
            <a:r>
              <a:t>Do we need to store more data than one computer can store?</a:t>
            </a:r>
          </a:p>
          <a:p>
            <a:pPr/>
            <a:r>
              <a:t>Do we need to process requests faster than one computer can?</a:t>
            </a:r>
          </a:p>
          <a:p>
            <a:pPr/>
            <a:r>
              <a:t>Are we willing and able to take on these additional complications?</a:t>
            </a:r>
          </a:p>
          <a:p>
            <a:pPr/>
            <a:r>
              <a:t>Next lesson: what tools do we have at our disposal?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399"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Learning Objectives for this Lesson"/>
          <p:cNvSpPr txBox="1"/>
          <p:nvPr>
            <p:ph type="title"/>
          </p:nvPr>
        </p:nvSpPr>
        <p:spPr>
          <a:prstGeom prst="rect">
            <a:avLst/>
          </a:prstGeom>
        </p:spPr>
        <p:txBody>
          <a:bodyPr/>
          <a:lstStyle>
            <a:lvl1pPr>
              <a:defRPr>
                <a:solidFill>
                  <a:srgbClr val="005493"/>
                </a:solidFill>
              </a:defRPr>
            </a:lvl1pPr>
          </a:lstStyle>
          <a:p>
            <a:pPr/>
            <a:r>
              <a:t>Learning Objectives for this Lesson</a:t>
            </a:r>
          </a:p>
        </p:txBody>
      </p:sp>
      <p:sp>
        <p:nvSpPr>
          <p:cNvPr id="130"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31" name="Describe 5 key goals of distributed systems…"/>
          <p:cNvSpPr txBox="1"/>
          <p:nvPr>
            <p:ph type="body" idx="1"/>
          </p:nvPr>
        </p:nvSpPr>
        <p:spPr>
          <a:prstGeom prst="rect">
            <a:avLst/>
          </a:prstGeom>
        </p:spPr>
        <p:txBody>
          <a:bodyPr/>
          <a:lstStyle/>
          <a:p>
            <a:pPr marL="228600" indent="-228600">
              <a:buSzPct val="100000"/>
              <a:buChar char="•"/>
            </a:pPr>
            <a:r>
              <a:t>Describe 5 key goals of distributed systems</a:t>
            </a:r>
          </a:p>
          <a:p>
            <a:pPr marL="228600" indent="-228600">
              <a:buSzPct val="100000"/>
              <a:buChar char="•"/>
            </a:pPr>
            <a:r>
              <a:t>Describe 8 key common fallacies of distributed systems</a:t>
            </a:r>
          </a:p>
          <a:p>
            <a:pPr marL="228600" indent="-228600">
              <a:buSzPct val="100000"/>
              <a:buChar char="•"/>
            </a:pPr>
            <a:r>
              <a:t>Analyze a system’s requirements and determine if it should be implemented as a distributed system or not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What is a distributed system?"/>
          <p:cNvSpPr txBox="1"/>
          <p:nvPr>
            <p:ph type="title"/>
          </p:nvPr>
        </p:nvSpPr>
        <p:spPr>
          <a:prstGeom prst="rect">
            <a:avLst/>
          </a:prstGeom>
        </p:spPr>
        <p:txBody>
          <a:bodyPr/>
          <a:lstStyle/>
          <a:p>
            <a:pPr/>
            <a:r>
              <a:t>What is a distributed system?</a:t>
            </a:r>
          </a:p>
        </p:txBody>
      </p:sp>
      <p:sp>
        <p:nvSpPr>
          <p:cNvPr id="134" name="Slide Subtitle"/>
          <p:cNvSpPr txBox="1"/>
          <p:nvPr>
            <p:ph type="body" idx="21"/>
          </p:nvPr>
        </p:nvSpPr>
        <p:spPr>
          <a:prstGeom prst="rect">
            <a:avLst/>
          </a:prstGeom>
        </p:spPr>
        <p:txBody>
          <a:bodyPr/>
          <a:lstStyle/>
          <a:p>
            <a:pPr/>
          </a:p>
        </p:txBody>
      </p:sp>
      <p:pic>
        <p:nvPicPr>
          <p:cNvPr id="135" name="Image" descr="Image"/>
          <p:cNvPicPr>
            <a:picLocks noChangeAspect="1"/>
          </p:cNvPicPr>
          <p:nvPr/>
        </p:nvPicPr>
        <p:blipFill>
          <a:blip r:embed="rId3">
            <a:extLst/>
          </a:blip>
          <a:stretch>
            <a:fillRect/>
          </a:stretch>
        </p:blipFill>
        <p:spPr>
          <a:xfrm>
            <a:off x="3553408" y="6320874"/>
            <a:ext cx="6362033" cy="3264289"/>
          </a:xfrm>
          <a:prstGeom prst="rect">
            <a:avLst/>
          </a:prstGeom>
          <a:ln w="12700">
            <a:miter lim="400000"/>
          </a:ln>
        </p:spPr>
      </p:pic>
      <p:sp>
        <p:nvSpPr>
          <p:cNvPr id="165" name="Connection Line"/>
          <p:cNvSpPr/>
          <p:nvPr/>
        </p:nvSpPr>
        <p:spPr>
          <a:xfrm>
            <a:off x="7327679" y="5371576"/>
            <a:ext cx="3112169" cy="25814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05" y="11813"/>
                  <a:pt x="9705" y="19013"/>
                  <a:pt x="21600" y="21600"/>
                </a:cubicBezTo>
              </a:path>
            </a:pathLst>
          </a:custGeom>
          <a:ln w="25400">
            <a:solidFill>
              <a:srgbClr val="000000"/>
            </a:solidFill>
            <a:miter lim="400000"/>
          </a:ln>
        </p:spPr>
        <p:txBody>
          <a:bodyPr/>
          <a:lstStyle/>
          <a:p>
            <a:pPr/>
          </a:p>
        </p:txBody>
      </p:sp>
      <p:sp>
        <p:nvSpPr>
          <p:cNvPr id="166" name="Connection Line"/>
          <p:cNvSpPr/>
          <p:nvPr/>
        </p:nvSpPr>
        <p:spPr>
          <a:xfrm>
            <a:off x="3286405" y="7953018"/>
            <a:ext cx="7153444" cy="2133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580" y="7430"/>
                  <a:pt x="13780" y="230"/>
                  <a:pt x="21600" y="0"/>
                </a:cubicBezTo>
              </a:path>
            </a:pathLst>
          </a:custGeom>
          <a:ln w="25400">
            <a:solidFill>
              <a:srgbClr val="000000"/>
            </a:solidFill>
            <a:miter lim="400000"/>
          </a:ln>
        </p:spPr>
        <p:txBody>
          <a:bodyPr/>
          <a:lstStyle/>
          <a:p>
            <a:pPr/>
          </a:p>
        </p:txBody>
      </p:sp>
      <p:sp>
        <p:nvSpPr>
          <p:cNvPr id="167" name="Connection Line"/>
          <p:cNvSpPr/>
          <p:nvPr/>
        </p:nvSpPr>
        <p:spPr>
          <a:xfrm>
            <a:off x="7536226" y="7953018"/>
            <a:ext cx="2903622" cy="2582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648" y="9911"/>
                  <a:pt x="10848" y="2711"/>
                  <a:pt x="21600" y="0"/>
                </a:cubicBezTo>
              </a:path>
            </a:pathLst>
          </a:custGeom>
          <a:ln w="25400">
            <a:solidFill>
              <a:srgbClr val="000000"/>
            </a:solidFill>
            <a:miter lim="400000"/>
          </a:ln>
        </p:spPr>
        <p:txBody>
          <a:bodyPr/>
          <a:lstStyle/>
          <a:p>
            <a:pPr/>
          </a:p>
        </p:txBody>
      </p:sp>
      <p:sp>
        <p:nvSpPr>
          <p:cNvPr id="168" name="Connection Line"/>
          <p:cNvSpPr/>
          <p:nvPr/>
        </p:nvSpPr>
        <p:spPr>
          <a:xfrm>
            <a:off x="3125984" y="5692418"/>
            <a:ext cx="7313864" cy="2260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397" y="13172"/>
                  <a:pt x="13597" y="20372"/>
                  <a:pt x="21600" y="21600"/>
                </a:cubicBezTo>
              </a:path>
            </a:pathLst>
          </a:custGeom>
          <a:ln w="25400">
            <a:solidFill>
              <a:srgbClr val="000000"/>
            </a:solidFill>
            <a:miter lim="400000"/>
          </a:ln>
        </p:spPr>
        <p:txBody>
          <a:bodyPr/>
          <a:lstStyle/>
          <a:p>
            <a:pPr/>
          </a:p>
        </p:txBody>
      </p:sp>
      <p:sp>
        <p:nvSpPr>
          <p:cNvPr id="169" name="Connection Line"/>
          <p:cNvSpPr/>
          <p:nvPr/>
        </p:nvSpPr>
        <p:spPr>
          <a:xfrm>
            <a:off x="3286405" y="9479074"/>
            <a:ext cx="4249822" cy="1056724"/>
          </a:xfrm>
          <a:custGeom>
            <a:avLst/>
            <a:gdLst/>
            <a:ahLst/>
            <a:cxnLst>
              <a:cxn ang="0">
                <a:pos x="wd2" y="hd2"/>
              </a:cxn>
              <a:cxn ang="5400000">
                <a:pos x="wd2" y="hd2"/>
              </a:cxn>
              <a:cxn ang="10800000">
                <a:pos x="wd2" y="hd2"/>
              </a:cxn>
              <a:cxn ang="16200000">
                <a:pos x="wd2" y="hd2"/>
              </a:cxn>
            </a:cxnLst>
            <a:rect l="0" t="0" r="r" b="b"/>
            <a:pathLst>
              <a:path w="21600" h="16440" fill="norm" stroke="1" extrusionOk="0">
                <a:moveTo>
                  <a:pt x="0" y="9452"/>
                </a:moveTo>
                <a:cubicBezTo>
                  <a:pt x="10350" y="-5160"/>
                  <a:pt x="17550" y="-2831"/>
                  <a:pt x="21600" y="16440"/>
                </a:cubicBezTo>
              </a:path>
            </a:pathLst>
          </a:custGeom>
          <a:ln w="25400">
            <a:solidFill>
              <a:srgbClr val="000000"/>
            </a:solidFill>
            <a:miter lim="400000"/>
          </a:ln>
        </p:spPr>
        <p:txBody>
          <a:bodyPr/>
          <a:lstStyle/>
          <a:p>
            <a:pPr/>
          </a:p>
        </p:txBody>
      </p:sp>
      <p:sp>
        <p:nvSpPr>
          <p:cNvPr id="170" name="Connection Line"/>
          <p:cNvSpPr/>
          <p:nvPr/>
        </p:nvSpPr>
        <p:spPr>
          <a:xfrm>
            <a:off x="3125984" y="5692418"/>
            <a:ext cx="1913042" cy="4394201"/>
          </a:xfrm>
          <a:custGeom>
            <a:avLst/>
            <a:gdLst/>
            <a:ahLst/>
            <a:cxnLst>
              <a:cxn ang="0">
                <a:pos x="wd2" y="hd2"/>
              </a:cxn>
              <a:cxn ang="5400000">
                <a:pos x="wd2" y="hd2"/>
              </a:cxn>
              <a:cxn ang="10800000">
                <a:pos x="wd2" y="hd2"/>
              </a:cxn>
              <a:cxn ang="16200000">
                <a:pos x="wd2" y="hd2"/>
              </a:cxn>
            </a:cxnLst>
            <a:rect l="0" t="0" r="r" b="b"/>
            <a:pathLst>
              <a:path w="16207" h="21600" fill="norm" stroke="1" extrusionOk="0">
                <a:moveTo>
                  <a:pt x="1359" y="21600"/>
                </a:moveTo>
                <a:cubicBezTo>
                  <a:pt x="21600" y="13532"/>
                  <a:pt x="21147" y="6332"/>
                  <a:pt x="0" y="0"/>
                </a:cubicBezTo>
              </a:path>
            </a:pathLst>
          </a:custGeom>
          <a:ln w="25400">
            <a:solidFill>
              <a:srgbClr val="000000"/>
            </a:solidFill>
            <a:miter lim="400000"/>
          </a:ln>
        </p:spPr>
        <p:txBody>
          <a:bodyPr/>
          <a:lstStyle/>
          <a:p>
            <a:pPr/>
          </a:p>
        </p:txBody>
      </p:sp>
      <p:pic>
        <p:nvPicPr>
          <p:cNvPr id="142" name="Image" descr="Image"/>
          <p:cNvPicPr>
            <a:picLocks noChangeAspect="1"/>
          </p:cNvPicPr>
          <p:nvPr/>
        </p:nvPicPr>
        <p:blipFill>
          <a:blip r:embed="rId4">
            <a:extLst/>
          </a:blip>
          <a:stretch>
            <a:fillRect/>
          </a:stretch>
        </p:blipFill>
        <p:spPr>
          <a:xfrm>
            <a:off x="10384003" y="6700432"/>
            <a:ext cx="2156986" cy="2156987"/>
          </a:xfrm>
          <a:prstGeom prst="rect">
            <a:avLst/>
          </a:prstGeom>
          <a:ln w="12700">
            <a:miter lim="400000"/>
          </a:ln>
        </p:spPr>
      </p:pic>
      <p:pic>
        <p:nvPicPr>
          <p:cNvPr id="143" name="Image" descr="Image"/>
          <p:cNvPicPr>
            <a:picLocks noChangeAspect="1"/>
          </p:cNvPicPr>
          <p:nvPr/>
        </p:nvPicPr>
        <p:blipFill>
          <a:blip r:embed="rId4">
            <a:extLst/>
          </a:blip>
          <a:stretch>
            <a:fillRect/>
          </a:stretch>
        </p:blipFill>
        <p:spPr>
          <a:xfrm>
            <a:off x="6259845" y="3875685"/>
            <a:ext cx="2156987" cy="2156987"/>
          </a:xfrm>
          <a:prstGeom prst="rect">
            <a:avLst/>
          </a:prstGeom>
          <a:ln w="12700">
            <a:miter lim="400000"/>
          </a:ln>
        </p:spPr>
      </p:pic>
      <p:pic>
        <p:nvPicPr>
          <p:cNvPr id="144" name="Image" descr="Image"/>
          <p:cNvPicPr>
            <a:picLocks noChangeAspect="1"/>
          </p:cNvPicPr>
          <p:nvPr/>
        </p:nvPicPr>
        <p:blipFill>
          <a:blip r:embed="rId4">
            <a:extLst/>
          </a:blip>
          <a:stretch>
            <a:fillRect/>
          </a:stretch>
        </p:blipFill>
        <p:spPr>
          <a:xfrm>
            <a:off x="1527424" y="4180485"/>
            <a:ext cx="2156986" cy="2156987"/>
          </a:xfrm>
          <a:prstGeom prst="rect">
            <a:avLst/>
          </a:prstGeom>
          <a:ln w="12700">
            <a:miter lim="400000"/>
          </a:ln>
        </p:spPr>
      </p:pic>
      <p:pic>
        <p:nvPicPr>
          <p:cNvPr id="145" name="Image" descr="Image"/>
          <p:cNvPicPr>
            <a:picLocks noChangeAspect="1"/>
          </p:cNvPicPr>
          <p:nvPr/>
        </p:nvPicPr>
        <p:blipFill>
          <a:blip r:embed="rId4">
            <a:extLst/>
          </a:blip>
          <a:stretch>
            <a:fillRect/>
          </a:stretch>
        </p:blipFill>
        <p:spPr>
          <a:xfrm>
            <a:off x="6259845" y="9873365"/>
            <a:ext cx="2156987" cy="2156986"/>
          </a:xfrm>
          <a:prstGeom prst="rect">
            <a:avLst/>
          </a:prstGeom>
          <a:ln w="12700">
            <a:miter lim="400000"/>
          </a:ln>
        </p:spPr>
      </p:pic>
      <p:pic>
        <p:nvPicPr>
          <p:cNvPr id="146" name="Image" descr="Image"/>
          <p:cNvPicPr>
            <a:picLocks noChangeAspect="1"/>
          </p:cNvPicPr>
          <p:nvPr/>
        </p:nvPicPr>
        <p:blipFill>
          <a:blip r:embed="rId4">
            <a:extLst/>
          </a:blip>
          <a:stretch>
            <a:fillRect/>
          </a:stretch>
        </p:blipFill>
        <p:spPr>
          <a:xfrm>
            <a:off x="1800140" y="9426254"/>
            <a:ext cx="2156986" cy="2156986"/>
          </a:xfrm>
          <a:prstGeom prst="rect">
            <a:avLst/>
          </a:prstGeom>
          <a:ln w="12700">
            <a:miter lim="400000"/>
          </a:ln>
        </p:spPr>
      </p:pic>
      <p:grpSp>
        <p:nvGrpSpPr>
          <p:cNvPr id="149" name="Model:…"/>
          <p:cNvGrpSpPr/>
          <p:nvPr/>
        </p:nvGrpSpPr>
        <p:grpSpPr>
          <a:xfrm>
            <a:off x="2438345" y="12043527"/>
            <a:ext cx="8592160" cy="1778001"/>
            <a:chOff x="0" y="0"/>
            <a:chExt cx="8592159" cy="1778000"/>
          </a:xfrm>
        </p:grpSpPr>
        <p:sp>
          <p:nvSpPr>
            <p:cNvPr id="148" name="Model:…"/>
            <p:cNvSpPr txBox="1"/>
            <p:nvPr/>
          </p:nvSpPr>
          <p:spPr>
            <a:xfrm>
              <a:off x="215900" y="139700"/>
              <a:ext cx="8160360" cy="12192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talking through a network</a:t>
              </a:r>
            </a:p>
          </p:txBody>
        </p:sp>
        <p:pic>
          <p:nvPicPr>
            <p:cNvPr id="147" name="Model:… Model:Many servers talking through a network" descr="Model:… Model:Many servers talking through a network"/>
            <p:cNvPicPr>
              <a:picLocks noChangeAspect="0"/>
            </p:cNvPicPr>
            <p:nvPr/>
          </p:nvPicPr>
          <p:blipFill>
            <a:blip r:embed="rId5">
              <a:extLst/>
            </a:blip>
            <a:stretch>
              <a:fillRect/>
            </a:stretch>
          </p:blipFill>
          <p:spPr>
            <a:xfrm>
              <a:off x="0" y="0"/>
              <a:ext cx="8592160" cy="1778000"/>
            </a:xfrm>
            <a:prstGeom prst="rect">
              <a:avLst/>
            </a:prstGeom>
            <a:effectLst/>
          </p:spPr>
        </p:pic>
      </p:grpSp>
      <p:pic>
        <p:nvPicPr>
          <p:cNvPr id="150" name="Image" descr="Image"/>
          <p:cNvPicPr>
            <a:picLocks noChangeAspect="1"/>
          </p:cNvPicPr>
          <p:nvPr/>
        </p:nvPicPr>
        <p:blipFill>
          <a:blip r:embed="rId3">
            <a:extLst/>
          </a:blip>
          <a:stretch>
            <a:fillRect/>
          </a:stretch>
        </p:blipFill>
        <p:spPr>
          <a:xfrm>
            <a:off x="14601559" y="6320874"/>
            <a:ext cx="6362033" cy="3264289"/>
          </a:xfrm>
          <a:prstGeom prst="rect">
            <a:avLst/>
          </a:prstGeom>
          <a:ln w="12700">
            <a:miter lim="400000"/>
          </a:ln>
        </p:spPr>
      </p:pic>
      <p:sp>
        <p:nvSpPr>
          <p:cNvPr id="171" name="Connection Line"/>
          <p:cNvSpPr/>
          <p:nvPr/>
        </p:nvSpPr>
        <p:spPr>
          <a:xfrm>
            <a:off x="18375830" y="5371576"/>
            <a:ext cx="3112169" cy="25814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505" y="11813"/>
                  <a:pt x="9705" y="19013"/>
                  <a:pt x="21600" y="21600"/>
                </a:cubicBezTo>
              </a:path>
            </a:pathLst>
          </a:custGeom>
          <a:ln w="25400">
            <a:solidFill>
              <a:srgbClr val="000000"/>
            </a:solidFill>
            <a:miter lim="400000"/>
          </a:ln>
        </p:spPr>
        <p:txBody>
          <a:bodyPr/>
          <a:lstStyle/>
          <a:p>
            <a:pPr/>
          </a:p>
        </p:txBody>
      </p:sp>
      <p:sp>
        <p:nvSpPr>
          <p:cNvPr id="172" name="Connection Line"/>
          <p:cNvSpPr/>
          <p:nvPr/>
        </p:nvSpPr>
        <p:spPr>
          <a:xfrm>
            <a:off x="14334556" y="7953018"/>
            <a:ext cx="7153443" cy="2133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580" y="7430"/>
                  <a:pt x="13780" y="230"/>
                  <a:pt x="21600" y="0"/>
                </a:cubicBezTo>
              </a:path>
            </a:pathLst>
          </a:custGeom>
          <a:ln w="25400">
            <a:solidFill>
              <a:srgbClr val="000000"/>
            </a:solidFill>
            <a:miter lim="400000"/>
          </a:ln>
        </p:spPr>
        <p:txBody>
          <a:bodyPr/>
          <a:lstStyle/>
          <a:p>
            <a:pPr/>
          </a:p>
        </p:txBody>
      </p:sp>
      <p:sp>
        <p:nvSpPr>
          <p:cNvPr id="173" name="Connection Line"/>
          <p:cNvSpPr/>
          <p:nvPr/>
        </p:nvSpPr>
        <p:spPr>
          <a:xfrm>
            <a:off x="18584377" y="7953018"/>
            <a:ext cx="2903622" cy="2582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648" y="9911"/>
                  <a:pt x="10848" y="2711"/>
                  <a:pt x="21600" y="0"/>
                </a:cubicBezTo>
              </a:path>
            </a:pathLst>
          </a:custGeom>
          <a:ln w="25400">
            <a:solidFill>
              <a:srgbClr val="000000"/>
            </a:solidFill>
            <a:miter lim="400000"/>
          </a:ln>
        </p:spPr>
        <p:txBody>
          <a:bodyPr/>
          <a:lstStyle/>
          <a:p>
            <a:pPr/>
          </a:p>
        </p:txBody>
      </p:sp>
      <p:sp>
        <p:nvSpPr>
          <p:cNvPr id="174" name="Connection Line"/>
          <p:cNvSpPr/>
          <p:nvPr/>
        </p:nvSpPr>
        <p:spPr>
          <a:xfrm>
            <a:off x="14174134" y="5692418"/>
            <a:ext cx="7313864" cy="22606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397" y="13172"/>
                  <a:pt x="13597" y="20372"/>
                  <a:pt x="21600" y="21600"/>
                </a:cubicBezTo>
              </a:path>
            </a:pathLst>
          </a:custGeom>
          <a:ln w="25400">
            <a:solidFill>
              <a:srgbClr val="000000"/>
            </a:solidFill>
            <a:miter lim="400000"/>
          </a:ln>
        </p:spPr>
        <p:txBody>
          <a:bodyPr/>
          <a:lstStyle/>
          <a:p>
            <a:pPr/>
          </a:p>
        </p:txBody>
      </p:sp>
      <p:sp>
        <p:nvSpPr>
          <p:cNvPr id="175" name="Connection Line"/>
          <p:cNvSpPr/>
          <p:nvPr/>
        </p:nvSpPr>
        <p:spPr>
          <a:xfrm>
            <a:off x="14334556" y="9479074"/>
            <a:ext cx="4249822" cy="1056724"/>
          </a:xfrm>
          <a:custGeom>
            <a:avLst/>
            <a:gdLst/>
            <a:ahLst/>
            <a:cxnLst>
              <a:cxn ang="0">
                <a:pos x="wd2" y="hd2"/>
              </a:cxn>
              <a:cxn ang="5400000">
                <a:pos x="wd2" y="hd2"/>
              </a:cxn>
              <a:cxn ang="10800000">
                <a:pos x="wd2" y="hd2"/>
              </a:cxn>
              <a:cxn ang="16200000">
                <a:pos x="wd2" y="hd2"/>
              </a:cxn>
            </a:cxnLst>
            <a:rect l="0" t="0" r="r" b="b"/>
            <a:pathLst>
              <a:path w="21600" h="16440" fill="norm" stroke="1" extrusionOk="0">
                <a:moveTo>
                  <a:pt x="0" y="9452"/>
                </a:moveTo>
                <a:cubicBezTo>
                  <a:pt x="10350" y="-5160"/>
                  <a:pt x="17550" y="-2831"/>
                  <a:pt x="21600" y="16440"/>
                </a:cubicBezTo>
              </a:path>
            </a:pathLst>
          </a:custGeom>
          <a:ln w="25400">
            <a:solidFill>
              <a:srgbClr val="000000"/>
            </a:solidFill>
            <a:miter lim="400000"/>
          </a:ln>
        </p:spPr>
        <p:txBody>
          <a:bodyPr/>
          <a:lstStyle/>
          <a:p>
            <a:pPr/>
          </a:p>
        </p:txBody>
      </p:sp>
      <p:sp>
        <p:nvSpPr>
          <p:cNvPr id="176" name="Connection Line"/>
          <p:cNvSpPr/>
          <p:nvPr/>
        </p:nvSpPr>
        <p:spPr>
          <a:xfrm>
            <a:off x="14174134" y="5692418"/>
            <a:ext cx="1913042" cy="4394201"/>
          </a:xfrm>
          <a:custGeom>
            <a:avLst/>
            <a:gdLst/>
            <a:ahLst/>
            <a:cxnLst>
              <a:cxn ang="0">
                <a:pos x="wd2" y="hd2"/>
              </a:cxn>
              <a:cxn ang="5400000">
                <a:pos x="wd2" y="hd2"/>
              </a:cxn>
              <a:cxn ang="10800000">
                <a:pos x="wd2" y="hd2"/>
              </a:cxn>
              <a:cxn ang="16200000">
                <a:pos x="wd2" y="hd2"/>
              </a:cxn>
            </a:cxnLst>
            <a:rect l="0" t="0" r="r" b="b"/>
            <a:pathLst>
              <a:path w="16207" h="21600" fill="norm" stroke="1" extrusionOk="0">
                <a:moveTo>
                  <a:pt x="1359" y="21600"/>
                </a:moveTo>
                <a:cubicBezTo>
                  <a:pt x="21600" y="13532"/>
                  <a:pt x="21147" y="6332"/>
                  <a:pt x="0" y="0"/>
                </a:cubicBezTo>
              </a:path>
            </a:pathLst>
          </a:custGeom>
          <a:ln w="25400">
            <a:solidFill>
              <a:srgbClr val="000000"/>
            </a:solidFill>
            <a:miter lim="400000"/>
          </a:ln>
        </p:spPr>
        <p:txBody>
          <a:bodyPr/>
          <a:lstStyle/>
          <a:p>
            <a:pPr/>
          </a:p>
        </p:txBody>
      </p:sp>
      <p:pic>
        <p:nvPicPr>
          <p:cNvPr id="157" name="Image" descr="Image"/>
          <p:cNvPicPr>
            <a:picLocks noChangeAspect="1"/>
          </p:cNvPicPr>
          <p:nvPr/>
        </p:nvPicPr>
        <p:blipFill>
          <a:blip r:embed="rId4">
            <a:extLst/>
          </a:blip>
          <a:stretch>
            <a:fillRect/>
          </a:stretch>
        </p:blipFill>
        <p:spPr>
          <a:xfrm>
            <a:off x="21432153" y="6700432"/>
            <a:ext cx="2156987" cy="2156987"/>
          </a:xfrm>
          <a:prstGeom prst="rect">
            <a:avLst/>
          </a:prstGeom>
          <a:ln w="12700">
            <a:miter lim="400000"/>
          </a:ln>
        </p:spPr>
      </p:pic>
      <p:pic>
        <p:nvPicPr>
          <p:cNvPr id="158" name="Image" descr="Image"/>
          <p:cNvPicPr>
            <a:picLocks noChangeAspect="1"/>
          </p:cNvPicPr>
          <p:nvPr/>
        </p:nvPicPr>
        <p:blipFill>
          <a:blip r:embed="rId4">
            <a:extLst/>
          </a:blip>
          <a:stretch>
            <a:fillRect/>
          </a:stretch>
        </p:blipFill>
        <p:spPr>
          <a:xfrm>
            <a:off x="17307996" y="9873365"/>
            <a:ext cx="2156986" cy="2156986"/>
          </a:xfrm>
          <a:prstGeom prst="rect">
            <a:avLst/>
          </a:prstGeom>
          <a:ln w="12700">
            <a:miter lim="400000"/>
          </a:ln>
        </p:spPr>
      </p:pic>
      <p:pic>
        <p:nvPicPr>
          <p:cNvPr id="159" name="Image" descr="Image"/>
          <p:cNvPicPr>
            <a:picLocks noChangeAspect="1"/>
          </p:cNvPicPr>
          <p:nvPr/>
        </p:nvPicPr>
        <p:blipFill>
          <a:blip r:embed="rId6">
            <a:extLst/>
          </a:blip>
          <a:stretch>
            <a:fillRect/>
          </a:stretch>
        </p:blipFill>
        <p:spPr>
          <a:xfrm>
            <a:off x="13252747" y="4771031"/>
            <a:ext cx="1842775" cy="1842775"/>
          </a:xfrm>
          <a:prstGeom prst="rect">
            <a:avLst/>
          </a:prstGeom>
          <a:ln w="12700">
            <a:miter lim="400000"/>
          </a:ln>
        </p:spPr>
      </p:pic>
      <p:pic>
        <p:nvPicPr>
          <p:cNvPr id="160" name="Image" descr="Image"/>
          <p:cNvPicPr>
            <a:picLocks noChangeAspect="1"/>
          </p:cNvPicPr>
          <p:nvPr/>
        </p:nvPicPr>
        <p:blipFill>
          <a:blip r:embed="rId6">
            <a:extLst/>
          </a:blip>
          <a:stretch>
            <a:fillRect/>
          </a:stretch>
        </p:blipFill>
        <p:spPr>
          <a:xfrm>
            <a:off x="17465102" y="4407216"/>
            <a:ext cx="1842776" cy="1842775"/>
          </a:xfrm>
          <a:prstGeom prst="rect">
            <a:avLst/>
          </a:prstGeom>
          <a:ln w="12700">
            <a:miter lim="400000"/>
          </a:ln>
        </p:spPr>
      </p:pic>
      <p:pic>
        <p:nvPicPr>
          <p:cNvPr id="161" name="Image" descr="Image"/>
          <p:cNvPicPr>
            <a:picLocks noChangeAspect="1"/>
          </p:cNvPicPr>
          <p:nvPr/>
        </p:nvPicPr>
        <p:blipFill>
          <a:blip r:embed="rId6">
            <a:extLst/>
          </a:blip>
          <a:stretch>
            <a:fillRect/>
          </a:stretch>
        </p:blipFill>
        <p:spPr>
          <a:xfrm>
            <a:off x="13107032" y="9310503"/>
            <a:ext cx="1842775" cy="1842775"/>
          </a:xfrm>
          <a:prstGeom prst="rect">
            <a:avLst/>
          </a:prstGeom>
          <a:ln w="12700">
            <a:miter lim="400000"/>
          </a:ln>
        </p:spPr>
      </p:pic>
      <p:grpSp>
        <p:nvGrpSpPr>
          <p:cNvPr id="164" name="Model:…"/>
          <p:cNvGrpSpPr/>
          <p:nvPr/>
        </p:nvGrpSpPr>
        <p:grpSpPr>
          <a:xfrm>
            <a:off x="12615804" y="12043527"/>
            <a:ext cx="10955427" cy="1778001"/>
            <a:chOff x="0" y="0"/>
            <a:chExt cx="10955426" cy="1778000"/>
          </a:xfrm>
        </p:grpSpPr>
        <p:sp>
          <p:nvSpPr>
            <p:cNvPr id="163" name="Model:…"/>
            <p:cNvSpPr txBox="1"/>
            <p:nvPr/>
          </p:nvSpPr>
          <p:spPr>
            <a:xfrm>
              <a:off x="215899" y="139700"/>
              <a:ext cx="10523628" cy="12192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and clients talking through a network</a:t>
              </a:r>
            </a:p>
          </p:txBody>
        </p:sp>
        <p:pic>
          <p:nvPicPr>
            <p:cNvPr id="162" name="Model:… Model:Many servers and clients talking through a network" descr="Model:… Model:Many servers and clients talking through a network"/>
            <p:cNvPicPr>
              <a:picLocks noChangeAspect="0"/>
            </p:cNvPicPr>
            <p:nvPr/>
          </p:nvPicPr>
          <p:blipFill>
            <a:blip r:embed="rId7">
              <a:extLst/>
            </a:blip>
            <a:stretch>
              <a:fillRect/>
            </a:stretch>
          </p:blipFill>
          <p:spPr>
            <a:xfrm>
              <a:off x="-1" y="0"/>
              <a:ext cx="10955428" cy="1778000"/>
            </a:xfrm>
            <a:prstGeom prst="rect">
              <a:avLst/>
            </a:prstGeom>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Why expand to distributed systems?"/>
          <p:cNvSpPr txBox="1"/>
          <p:nvPr>
            <p:ph type="title"/>
          </p:nvPr>
        </p:nvSpPr>
        <p:spPr>
          <a:prstGeom prst="rect">
            <a:avLst/>
          </a:prstGeom>
        </p:spPr>
        <p:txBody>
          <a:bodyPr/>
          <a:lstStyle/>
          <a:p>
            <a:pPr/>
            <a:r>
              <a:t>Why expand to distributed systems?</a:t>
            </a:r>
          </a:p>
        </p:txBody>
      </p:sp>
      <p:sp>
        <p:nvSpPr>
          <p:cNvPr id="181" name="Slide Subtitle"/>
          <p:cNvSpPr txBox="1"/>
          <p:nvPr>
            <p:ph type="body" idx="21"/>
          </p:nvPr>
        </p:nvSpPr>
        <p:spPr>
          <a:prstGeom prst="rect">
            <a:avLst/>
          </a:prstGeom>
        </p:spPr>
        <p:txBody>
          <a:bodyPr/>
          <a:lstStyle/>
          <a:p>
            <a:pPr/>
          </a:p>
        </p:txBody>
      </p:sp>
      <p:sp>
        <p:nvSpPr>
          <p:cNvPr id="182" name="Scalability…"/>
          <p:cNvSpPr txBox="1"/>
          <p:nvPr>
            <p:ph type="body" idx="1"/>
          </p:nvPr>
        </p:nvSpPr>
        <p:spPr>
          <a:prstGeom prst="rect">
            <a:avLst/>
          </a:prstGeom>
        </p:spPr>
        <p:txBody>
          <a:bodyPr/>
          <a:lstStyle/>
          <a:p>
            <a:pPr/>
            <a:r>
              <a:t>Scalability</a:t>
            </a:r>
          </a:p>
          <a:p>
            <a:pPr/>
            <a:r>
              <a:t>Performance</a:t>
            </a:r>
          </a:p>
          <a:p>
            <a:pPr/>
            <a:r>
              <a:t>Latency</a:t>
            </a:r>
          </a:p>
          <a:p>
            <a:pPr/>
            <a:r>
              <a:t>Availability</a:t>
            </a:r>
          </a:p>
          <a:p>
            <a:pPr/>
            <a:r>
              <a:t>Fault Tolerance</a:t>
            </a:r>
          </a:p>
        </p:txBody>
      </p:sp>
      <p:sp>
        <p:nvSpPr>
          <p:cNvPr id="183"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“Distributed Systems for Fun and Profit”, Takada</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Distributed Systems Goals"/>
          <p:cNvSpPr txBox="1"/>
          <p:nvPr>
            <p:ph type="title"/>
          </p:nvPr>
        </p:nvSpPr>
        <p:spPr>
          <a:prstGeom prst="rect">
            <a:avLst/>
          </a:prstGeom>
        </p:spPr>
        <p:txBody>
          <a:bodyPr/>
          <a:lstStyle/>
          <a:p>
            <a:pPr/>
            <a:r>
              <a:t>Distributed Systems Goals</a:t>
            </a:r>
          </a:p>
        </p:txBody>
      </p:sp>
      <p:sp>
        <p:nvSpPr>
          <p:cNvPr id="188" name="Slide Subtitle"/>
          <p:cNvSpPr txBox="1"/>
          <p:nvPr>
            <p:ph type="body" idx="21"/>
          </p:nvPr>
        </p:nvSpPr>
        <p:spPr>
          <a:prstGeom prst="rect">
            <a:avLst/>
          </a:prstGeom>
        </p:spPr>
        <p:txBody>
          <a:bodyPr/>
          <a:lstStyle/>
          <a:p>
            <a:pPr/>
          </a:p>
        </p:txBody>
      </p:sp>
      <p:sp>
        <p:nvSpPr>
          <p:cNvPr id="189" name="Scalability…"/>
          <p:cNvSpPr txBox="1"/>
          <p:nvPr>
            <p:ph type="body" idx="1"/>
          </p:nvPr>
        </p:nvSpPr>
        <p:spPr>
          <a:prstGeom prst="rect">
            <a:avLst/>
          </a:prstGeom>
        </p:spPr>
        <p:txBody>
          <a:bodyPr/>
          <a:lstStyle/>
          <a:p>
            <a:pPr>
              <a:defRPr b="1">
                <a:solidFill>
                  <a:srgbClr val="931A68"/>
                </a:solidFill>
              </a:defRPr>
            </a:pPr>
            <a:r>
              <a:t>Scalability</a:t>
            </a:r>
          </a:p>
          <a:p>
            <a:pPr/>
            <a:r>
              <a:t>Performance</a:t>
            </a:r>
          </a:p>
          <a:p>
            <a:pPr/>
            <a:r>
              <a:t>Latency</a:t>
            </a:r>
          </a:p>
          <a:p>
            <a:pPr/>
            <a:r>
              <a:t>Availability</a:t>
            </a:r>
          </a:p>
          <a:p>
            <a:pPr/>
            <a:r>
              <a:t>Fault Tolerance</a:t>
            </a:r>
          </a:p>
        </p:txBody>
      </p:sp>
      <p:sp>
        <p:nvSpPr>
          <p:cNvPr id="190" name="“the ability of a system, network, or process, to handle a growing amount of work in a capable manner or its ability to be enlarged to accommodate that growth.”"/>
          <p:cNvSpPr txBox="1"/>
          <p:nvPr/>
        </p:nvSpPr>
        <p:spPr>
          <a:xfrm>
            <a:off x="10379068" y="2917031"/>
            <a:ext cx="10607265" cy="395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pPr/>
            <a:r>
              <a:t>“the ability of a system, network, or process, to handle a growing amount of work in a capable manner or its ability to be enlarged to accommodate that growth.”</a:t>
            </a:r>
          </a:p>
        </p:txBody>
      </p:sp>
      <p:sp>
        <p:nvSpPr>
          <p:cNvPr id="191"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“Distributed Systems for Fun and Profit”, Takada</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Distributed Systems Goals"/>
          <p:cNvSpPr txBox="1"/>
          <p:nvPr>
            <p:ph type="title"/>
          </p:nvPr>
        </p:nvSpPr>
        <p:spPr>
          <a:prstGeom prst="rect">
            <a:avLst/>
          </a:prstGeom>
        </p:spPr>
        <p:txBody>
          <a:bodyPr/>
          <a:lstStyle/>
          <a:p>
            <a:pPr/>
            <a:r>
              <a:t>Distributed Systems Goals</a:t>
            </a:r>
          </a:p>
        </p:txBody>
      </p:sp>
      <p:sp>
        <p:nvSpPr>
          <p:cNvPr id="196" name="Slide Subtitle"/>
          <p:cNvSpPr txBox="1"/>
          <p:nvPr>
            <p:ph type="body" idx="21"/>
          </p:nvPr>
        </p:nvSpPr>
        <p:spPr>
          <a:prstGeom prst="rect">
            <a:avLst/>
          </a:prstGeom>
        </p:spPr>
        <p:txBody>
          <a:bodyPr/>
          <a:lstStyle/>
          <a:p>
            <a:pPr/>
          </a:p>
        </p:txBody>
      </p:sp>
      <p:sp>
        <p:nvSpPr>
          <p:cNvPr id="197" name="Scalability…"/>
          <p:cNvSpPr txBox="1"/>
          <p:nvPr>
            <p:ph type="body" idx="1"/>
          </p:nvPr>
        </p:nvSpPr>
        <p:spPr>
          <a:prstGeom prst="rect">
            <a:avLst/>
          </a:prstGeom>
        </p:spPr>
        <p:txBody>
          <a:bodyPr/>
          <a:lstStyle/>
          <a:p>
            <a:pPr/>
            <a:r>
              <a:t>Scalability</a:t>
            </a:r>
          </a:p>
          <a:p>
            <a:pPr>
              <a:defRPr b="1">
                <a:solidFill>
                  <a:srgbClr val="931A68"/>
                </a:solidFill>
              </a:defRPr>
            </a:pPr>
            <a:r>
              <a:t>Performance</a:t>
            </a:r>
          </a:p>
          <a:p>
            <a:pPr/>
            <a:r>
              <a:t>Latency</a:t>
            </a:r>
          </a:p>
          <a:p>
            <a:pPr/>
            <a:r>
              <a:t>Availability</a:t>
            </a:r>
          </a:p>
          <a:p>
            <a:pPr/>
            <a:r>
              <a:t>Fault Tolerance</a:t>
            </a:r>
          </a:p>
        </p:txBody>
      </p:sp>
      <p:sp>
        <p:nvSpPr>
          <p:cNvPr id="198" name="“is characterized by the amount of useful work accomplished by a computer system compared to the time and resources used.”"/>
          <p:cNvSpPr txBox="1"/>
          <p:nvPr/>
        </p:nvSpPr>
        <p:spPr>
          <a:xfrm>
            <a:off x="10379068" y="3298031"/>
            <a:ext cx="10607265"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pPr/>
            <a:r>
              <a:t>“is characterized by the amount of useful work accomplished by a computer system compared to the time and resources used.”</a:t>
            </a:r>
          </a:p>
        </p:txBody>
      </p:sp>
      <p:sp>
        <p:nvSpPr>
          <p:cNvPr id="199"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“Distributed Systems for Fun and Profit”, Takada</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Distributed Systems Goals"/>
          <p:cNvSpPr txBox="1"/>
          <p:nvPr>
            <p:ph type="title"/>
          </p:nvPr>
        </p:nvSpPr>
        <p:spPr>
          <a:prstGeom prst="rect">
            <a:avLst/>
          </a:prstGeom>
        </p:spPr>
        <p:txBody>
          <a:bodyPr/>
          <a:lstStyle/>
          <a:p>
            <a:pPr/>
            <a:r>
              <a:t>Distributed Systems Goals</a:t>
            </a:r>
          </a:p>
        </p:txBody>
      </p:sp>
      <p:sp>
        <p:nvSpPr>
          <p:cNvPr id="204" name="Slide Subtitle"/>
          <p:cNvSpPr txBox="1"/>
          <p:nvPr>
            <p:ph type="body" idx="21"/>
          </p:nvPr>
        </p:nvSpPr>
        <p:spPr>
          <a:prstGeom prst="rect">
            <a:avLst/>
          </a:prstGeom>
        </p:spPr>
        <p:txBody>
          <a:bodyPr/>
          <a:lstStyle/>
          <a:p>
            <a:pPr/>
          </a:p>
        </p:txBody>
      </p:sp>
      <p:sp>
        <p:nvSpPr>
          <p:cNvPr id="205" name="Scalability…"/>
          <p:cNvSpPr txBox="1"/>
          <p:nvPr>
            <p:ph type="body" idx="1"/>
          </p:nvPr>
        </p:nvSpPr>
        <p:spPr>
          <a:prstGeom prst="rect">
            <a:avLst/>
          </a:prstGeom>
        </p:spPr>
        <p:txBody>
          <a:bodyPr/>
          <a:lstStyle/>
          <a:p>
            <a:pPr/>
            <a:r>
              <a:t>Scalability</a:t>
            </a:r>
          </a:p>
          <a:p>
            <a:pPr/>
            <a:r>
              <a:t>Performance</a:t>
            </a:r>
          </a:p>
          <a:p>
            <a:pPr>
              <a:defRPr b="1">
                <a:solidFill>
                  <a:srgbClr val="931A68"/>
                </a:solidFill>
              </a:defRPr>
            </a:pPr>
            <a:r>
              <a:t>Latency</a:t>
            </a:r>
          </a:p>
          <a:p>
            <a:pPr/>
            <a:r>
              <a:t>Availability</a:t>
            </a:r>
          </a:p>
          <a:p>
            <a:pPr/>
            <a:r>
              <a:t>Fault Tolerance</a:t>
            </a:r>
          </a:p>
        </p:txBody>
      </p:sp>
      <p:sp>
        <p:nvSpPr>
          <p:cNvPr id="206" name="“The state of being latent; delay, a period between the initiation of something and the it becoming visible.”"/>
          <p:cNvSpPr txBox="1"/>
          <p:nvPr/>
        </p:nvSpPr>
        <p:spPr>
          <a:xfrm>
            <a:off x="10379068" y="3298031"/>
            <a:ext cx="10607265"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pPr/>
            <a:r>
              <a:t>“The state of being latent; delay, a period between the initiation of something and the it becoming visible.”</a:t>
            </a:r>
          </a:p>
        </p:txBody>
      </p:sp>
      <p:sp>
        <p:nvSpPr>
          <p:cNvPr id="207"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“Distributed Systems for Fun and Profit”, Takada</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Distributed Systems for Fun and Profit”, Takada"/>
          <p:cNvSpPr txBox="1"/>
          <p:nvPr/>
        </p:nvSpPr>
        <p:spPr>
          <a:xfrm>
            <a:off x="7755596" y="12886211"/>
            <a:ext cx="8865948"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“Distributed Systems for Fun and Profit”, Takada</a:t>
            </a:r>
          </a:p>
        </p:txBody>
      </p:sp>
      <p:sp>
        <p:nvSpPr>
          <p:cNvPr id="212" name="Distributed Systems Goals"/>
          <p:cNvSpPr txBox="1"/>
          <p:nvPr>
            <p:ph type="title"/>
          </p:nvPr>
        </p:nvSpPr>
        <p:spPr>
          <a:prstGeom prst="rect">
            <a:avLst/>
          </a:prstGeom>
        </p:spPr>
        <p:txBody>
          <a:bodyPr/>
          <a:lstStyle/>
          <a:p>
            <a:pPr/>
            <a:r>
              <a:t>Distributed Systems Goals</a:t>
            </a:r>
          </a:p>
        </p:txBody>
      </p:sp>
      <p:sp>
        <p:nvSpPr>
          <p:cNvPr id="213" name="Slide Subtitle"/>
          <p:cNvSpPr txBox="1"/>
          <p:nvPr>
            <p:ph type="body" idx="21"/>
          </p:nvPr>
        </p:nvSpPr>
        <p:spPr>
          <a:prstGeom prst="rect">
            <a:avLst/>
          </a:prstGeom>
        </p:spPr>
        <p:txBody>
          <a:bodyPr/>
          <a:lstStyle/>
          <a:p>
            <a:pPr/>
          </a:p>
        </p:txBody>
      </p:sp>
      <p:sp>
        <p:nvSpPr>
          <p:cNvPr id="214" name="Scalability…"/>
          <p:cNvSpPr txBox="1"/>
          <p:nvPr>
            <p:ph type="body" idx="1"/>
          </p:nvPr>
        </p:nvSpPr>
        <p:spPr>
          <a:prstGeom prst="rect">
            <a:avLst/>
          </a:prstGeom>
        </p:spPr>
        <p:txBody>
          <a:bodyPr/>
          <a:lstStyle/>
          <a:p>
            <a:pPr/>
            <a:r>
              <a:t>Scalability</a:t>
            </a:r>
          </a:p>
          <a:p>
            <a:pPr/>
            <a:r>
              <a:t>Performance</a:t>
            </a:r>
          </a:p>
          <a:p>
            <a:pPr/>
            <a:r>
              <a:t>Latency</a:t>
            </a:r>
          </a:p>
          <a:p>
            <a:pPr>
              <a:defRPr b="1">
                <a:solidFill>
                  <a:srgbClr val="931A68"/>
                </a:solidFill>
              </a:defRPr>
            </a:pPr>
            <a:r>
              <a:t>Availability</a:t>
            </a:r>
          </a:p>
          <a:p>
            <a:pPr/>
            <a:r>
              <a:t>Fault Tolerance</a:t>
            </a:r>
          </a:p>
        </p:txBody>
      </p:sp>
      <p:sp>
        <p:nvSpPr>
          <p:cNvPr id="215" name="“the proportion of time a system is in a functioning condition. If a user cannot access the system, it is said to be unavailable.”"/>
          <p:cNvSpPr txBox="1"/>
          <p:nvPr/>
        </p:nvSpPr>
        <p:spPr>
          <a:xfrm>
            <a:off x="10379068" y="3298031"/>
            <a:ext cx="10607265" cy="319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pPr/>
            <a:r>
              <a:t>“the proportion of time a system is in a functioning condition. If a user cannot access the system, it is said to be unavailable.”</a:t>
            </a:r>
          </a:p>
        </p:txBody>
      </p:sp>
      <p:sp>
        <p:nvSpPr>
          <p:cNvPr id="216" name="Availability = uptime / (uptime + downtime)."/>
          <p:cNvSpPr txBox="1"/>
          <p:nvPr/>
        </p:nvSpPr>
        <p:spPr>
          <a:xfrm>
            <a:off x="5949632" y="7153974"/>
            <a:ext cx="124847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Availability = uptime / (uptime + downtime).</a:t>
            </a:r>
          </a:p>
        </p:txBody>
      </p:sp>
      <p:graphicFrame>
        <p:nvGraphicFramePr>
          <p:cNvPr id="217" name="Table"/>
          <p:cNvGraphicFramePr/>
          <p:nvPr/>
        </p:nvGraphicFramePr>
        <p:xfrm>
          <a:off x="8441531" y="8712012"/>
          <a:ext cx="7500938" cy="463489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3750468"/>
                <a:gridCol w="3750468"/>
              </a:tblGrid>
              <a:tr h="662127">
                <a:tc>
                  <a:txBody>
                    <a:bodyPr/>
                    <a:lstStyle/>
                    <a:p>
                      <a:pPr defTabSz="914400">
                        <a:defRPr b="0"/>
                      </a:pPr>
                      <a:r>
                        <a:rPr b="1" sz="3600">
                          <a:solidFill>
                            <a:srgbClr val="FFFFFF"/>
                          </a:solidFill>
                          <a:latin typeface="Helvetica"/>
                          <a:ea typeface="Helvetica"/>
                          <a:cs typeface="Helvetica"/>
                          <a:sym typeface="Helvetica"/>
                        </a:rPr>
                        <a:t>Availability %</a:t>
                      </a:r>
                    </a:p>
                  </a:txBody>
                  <a:tcPr marL="50800" marR="50800" marT="50800" marB="50800" anchor="ctr" anchorCtr="0"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b="1" sz="3600">
                          <a:solidFill>
                            <a:srgbClr val="FFFFFF"/>
                          </a:solidFill>
                          <a:latin typeface="Helvetica"/>
                          <a:ea typeface="Helvetica"/>
                          <a:cs typeface="Helvetica"/>
                          <a:sym typeface="Helvetica"/>
                        </a:rPr>
                        <a:t>Downtime/year</a:t>
                      </a:r>
                    </a:p>
                  </a:txBody>
                  <a:tcPr marL="50800" marR="50800" marT="50800" marB="50800" anchor="ctr" anchorCtr="0" horzOverflow="overflow">
                    <a:lnL w="12700">
                      <a:miter lim="400000"/>
                    </a:lnL>
                    <a:lnR w="12700">
                      <a:miter lim="400000"/>
                    </a:lnR>
                    <a:lnT w="12700">
                      <a:miter lim="400000"/>
                    </a:lnT>
                    <a:lnB w="12700">
                      <a:miter lim="400000"/>
                    </a:lnB>
                    <a:solidFill>
                      <a:srgbClr val="0365C0"/>
                    </a:solidFill>
                  </a:tcPr>
                </a:tc>
              </a:tr>
              <a:tr h="662127">
                <a:tc>
                  <a:txBody>
                    <a:bodyPr/>
                    <a:lstStyle/>
                    <a:p>
                      <a:pPr defTabSz="914400"/>
                      <a:r>
                        <a:rPr sz="3600">
                          <a:latin typeface="Helvetica Light"/>
                          <a:ea typeface="Helvetica Light"/>
                          <a:cs typeface="Helvetica Light"/>
                          <a:sym typeface="Helvetica Light"/>
                        </a:rPr>
                        <a:t>90%</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&gt;1 month</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662127">
                <a:tc>
                  <a:txBody>
                    <a:bodyPr/>
                    <a:lstStyle/>
                    <a:p>
                      <a:pPr defTabSz="914400"/>
                      <a:r>
                        <a:rPr sz="3600">
                          <a:latin typeface="Helvetica Light"/>
                          <a:ea typeface="Helvetica Light"/>
                          <a:cs typeface="Helvetica Light"/>
                          <a:sym typeface="Helvetica Light"/>
                        </a:rPr>
                        <a:t>99%</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 4 days</a:t>
                      </a:r>
                    </a:p>
                  </a:txBody>
                  <a:tcPr marL="50800" marR="50800" marT="50800" marB="50800" anchor="ctr" anchorCtr="0" horzOverflow="overflow">
                    <a:lnL w="12700">
                      <a:miter lim="400000"/>
                    </a:lnL>
                    <a:lnR w="12700">
                      <a:miter lim="400000"/>
                    </a:lnR>
                    <a:lnT w="12700">
                      <a:miter lim="400000"/>
                    </a:lnT>
                    <a:lnB w="12700">
                      <a:miter lim="400000"/>
                    </a:lnB>
                  </a:tcPr>
                </a:tc>
              </a:tr>
              <a:tr h="662127">
                <a:tc>
                  <a:txBody>
                    <a:bodyPr/>
                    <a:lstStyle/>
                    <a:p>
                      <a:pPr defTabSz="914400"/>
                      <a:r>
                        <a:rPr sz="3600">
                          <a:latin typeface="Helvetica Light"/>
                          <a:ea typeface="Helvetica Light"/>
                          <a:cs typeface="Helvetica Light"/>
                          <a:sym typeface="Helvetica Light"/>
                        </a:rPr>
                        <a:t>99.9%</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&lt; 9 hours</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662127">
                <a:tc>
                  <a:txBody>
                    <a:bodyPr/>
                    <a:lstStyle/>
                    <a:p>
                      <a:pPr defTabSz="914400"/>
                      <a:r>
                        <a:rPr sz="3600">
                          <a:latin typeface="Helvetica Light"/>
                          <a:ea typeface="Helvetica Light"/>
                          <a:cs typeface="Helvetica Light"/>
                          <a:sym typeface="Helvetica Light"/>
                        </a:rPr>
                        <a:t>99.99%</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&lt;1 hour</a:t>
                      </a:r>
                    </a:p>
                  </a:txBody>
                  <a:tcPr marL="50800" marR="50800" marT="50800" marB="50800" anchor="ctr" anchorCtr="0" horzOverflow="overflow">
                    <a:lnL w="12700">
                      <a:miter lim="400000"/>
                    </a:lnL>
                    <a:lnR w="12700">
                      <a:miter lim="400000"/>
                    </a:lnR>
                    <a:lnT w="12700">
                      <a:miter lim="400000"/>
                    </a:lnT>
                    <a:lnB w="12700">
                      <a:miter lim="400000"/>
                    </a:lnB>
                  </a:tcPr>
                </a:tc>
              </a:tr>
              <a:tr h="662127">
                <a:tc>
                  <a:txBody>
                    <a:bodyPr/>
                    <a:lstStyle/>
                    <a:p>
                      <a:pPr defTabSz="914400"/>
                      <a:r>
                        <a:rPr sz="3600">
                          <a:latin typeface="Helvetica Light"/>
                          <a:ea typeface="Helvetica Light"/>
                          <a:cs typeface="Helvetica Light"/>
                          <a:sym typeface="Helvetica Light"/>
                        </a:rPr>
                        <a:t>99.999%</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5 minutes</a:t>
                      </a:r>
                    </a:p>
                  </a:txBody>
                  <a:tcPr marL="50800" marR="50800" marT="50800" marB="50800" anchor="ctr" anchorCtr="0" horzOverflow="overflow">
                    <a:lnL w="12700">
                      <a:miter lim="400000"/>
                    </a:lnL>
                    <a:lnR w="12700">
                      <a:miter lim="400000"/>
                    </a:lnR>
                    <a:lnT w="12700">
                      <a:miter lim="400000"/>
                    </a:lnT>
                    <a:lnB w="12700">
                      <a:miter lim="400000"/>
                    </a:lnB>
                    <a:solidFill>
                      <a:srgbClr val="FFFFFF"/>
                    </a:solidFill>
                  </a:tcPr>
                </a:tc>
              </a:tr>
              <a:tr h="662127">
                <a:tc>
                  <a:txBody>
                    <a:bodyPr/>
                    <a:lstStyle/>
                    <a:p>
                      <a:pPr defTabSz="914400"/>
                      <a:r>
                        <a:rPr sz="3600">
                          <a:latin typeface="Helvetica Light"/>
                          <a:ea typeface="Helvetica Light"/>
                          <a:cs typeface="Helvetica Light"/>
                          <a:sym typeface="Helvetica Light"/>
                        </a:rPr>
                        <a:t>99.9999%</a:t>
                      </a:r>
                    </a:p>
                  </a:txBody>
                  <a:tcPr marL="50800" marR="50800" marT="50800" marB="50800" anchor="ctr" anchorCtr="0"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31 seconds</a:t>
                      </a:r>
                    </a:p>
                  </a:txBody>
                  <a:tcPr marL="50800" marR="50800" marT="50800" marB="50800" anchor="ctr" anchorCtr="0" horzOverflow="overflow">
                    <a:lnL w="12700">
                      <a:miter lim="400000"/>
                    </a:lnL>
                    <a:lnR w="12700">
                      <a:miter lim="400000"/>
                    </a:lnR>
                    <a:lnT w="12700">
                      <a:miter lim="400000"/>
                    </a:lnT>
                    <a:lnB w="12700">
                      <a:miter lim="400000"/>
                    </a:lnB>
                  </a:tcPr>
                </a:tc>
              </a:tr>
            </a:tbl>
          </a:graphicData>
        </a:graphic>
      </p:graphicFrame>
      <p:sp>
        <p:nvSpPr>
          <p:cNvPr id="218" name="Often measured in “nines”"/>
          <p:cNvSpPr txBox="1"/>
          <p:nvPr/>
        </p:nvSpPr>
        <p:spPr>
          <a:xfrm>
            <a:off x="8991422" y="8039006"/>
            <a:ext cx="6401156"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000000"/>
                </a:solidFill>
                <a:latin typeface="Helvetica Light"/>
                <a:ea typeface="Helvetica Light"/>
                <a:cs typeface="Helvetica Light"/>
                <a:sym typeface="Helvetica Light"/>
              </a:defRPr>
            </a:lvl1pPr>
          </a:lstStyle>
          <a:p>
            <a:pPr/>
            <a:r>
              <a:t>Often measured in “nines”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7"/>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7" grpId="2"/>
      <p:bldP build="whole" bldLvl="1" animBg="1" rev="0" advAuto="0" spid="218" grpId="3"/>
      <p:bldP build="whole" bldLvl="1" animBg="1" rev="0" advAuto="0" spid="216"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Distributed Systems Goals"/>
          <p:cNvSpPr txBox="1"/>
          <p:nvPr>
            <p:ph type="title"/>
          </p:nvPr>
        </p:nvSpPr>
        <p:spPr>
          <a:prstGeom prst="rect">
            <a:avLst/>
          </a:prstGeom>
        </p:spPr>
        <p:txBody>
          <a:bodyPr/>
          <a:lstStyle/>
          <a:p>
            <a:pPr/>
            <a:r>
              <a:t>Distributed Systems Goals</a:t>
            </a:r>
          </a:p>
        </p:txBody>
      </p:sp>
      <p:sp>
        <p:nvSpPr>
          <p:cNvPr id="223" name="Slide Subtitle"/>
          <p:cNvSpPr txBox="1"/>
          <p:nvPr>
            <p:ph type="body" idx="21"/>
          </p:nvPr>
        </p:nvSpPr>
        <p:spPr>
          <a:prstGeom prst="rect">
            <a:avLst/>
          </a:prstGeom>
        </p:spPr>
        <p:txBody>
          <a:bodyPr/>
          <a:lstStyle/>
          <a:p>
            <a:pPr/>
          </a:p>
        </p:txBody>
      </p:sp>
      <p:sp>
        <p:nvSpPr>
          <p:cNvPr id="224" name="Scalability…"/>
          <p:cNvSpPr txBox="1"/>
          <p:nvPr>
            <p:ph type="body" idx="1"/>
          </p:nvPr>
        </p:nvSpPr>
        <p:spPr>
          <a:prstGeom prst="rect">
            <a:avLst/>
          </a:prstGeom>
        </p:spPr>
        <p:txBody>
          <a:bodyPr/>
          <a:lstStyle/>
          <a:p>
            <a:pPr/>
            <a:r>
              <a:t>Scalability</a:t>
            </a:r>
          </a:p>
          <a:p>
            <a:pPr/>
            <a:r>
              <a:t>Performance</a:t>
            </a:r>
          </a:p>
          <a:p>
            <a:pPr/>
            <a:r>
              <a:t>Latency</a:t>
            </a:r>
          </a:p>
          <a:p>
            <a:pPr/>
            <a:r>
              <a:t>Availability</a:t>
            </a:r>
          </a:p>
          <a:p>
            <a:pPr>
              <a:defRPr b="1">
                <a:solidFill>
                  <a:srgbClr val="931A68"/>
                </a:solidFill>
              </a:defRPr>
            </a:pPr>
            <a:r>
              <a:t>Fault Tolerance</a:t>
            </a:r>
          </a:p>
        </p:txBody>
      </p:sp>
      <p:sp>
        <p:nvSpPr>
          <p:cNvPr id="225" name="“ability of a system to behave in a well-defined manner once faults occur”"/>
          <p:cNvSpPr txBox="1"/>
          <p:nvPr/>
        </p:nvSpPr>
        <p:spPr>
          <a:xfrm>
            <a:off x="10379068" y="3679031"/>
            <a:ext cx="10607265" cy="2428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000">
                <a:solidFill>
                  <a:srgbClr val="931A68"/>
                </a:solidFill>
                <a:latin typeface="Helvetica"/>
                <a:ea typeface="Helvetica"/>
                <a:cs typeface="Helvetica"/>
                <a:sym typeface="Helvetica"/>
              </a:defRPr>
            </a:lvl1pPr>
          </a:lstStyle>
          <a:p>
            <a:pPr/>
            <a:r>
              <a:t>“ability of a system to behave in a well-defined manner once faults occur”</a:t>
            </a:r>
          </a:p>
        </p:txBody>
      </p:sp>
      <p:sp>
        <p:nvSpPr>
          <p:cNvPr id="226" name="What kind of faults?"/>
          <p:cNvSpPr txBox="1"/>
          <p:nvPr/>
        </p:nvSpPr>
        <p:spPr>
          <a:xfrm>
            <a:off x="9080599" y="8411452"/>
            <a:ext cx="6222802"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C82506"/>
                </a:solidFill>
                <a:latin typeface="Helvetica"/>
                <a:ea typeface="Helvetica"/>
                <a:cs typeface="Helvetica"/>
                <a:sym typeface="Helvetica"/>
              </a:defRPr>
            </a:lvl1pPr>
          </a:lstStyle>
          <a:p>
            <a:pPr/>
            <a:r>
              <a:t>What kind of faults?</a:t>
            </a:r>
          </a:p>
        </p:txBody>
      </p:sp>
      <p:sp>
        <p:nvSpPr>
          <p:cNvPr id="227" name="Disks fail"/>
          <p:cNvSpPr txBox="1"/>
          <p:nvPr/>
        </p:nvSpPr>
        <p:spPr>
          <a:xfrm>
            <a:off x="3871536" y="9855241"/>
            <a:ext cx="269557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Disks fail</a:t>
            </a:r>
          </a:p>
        </p:txBody>
      </p:sp>
      <p:sp>
        <p:nvSpPr>
          <p:cNvPr id="228" name="Power supplies fail"/>
          <p:cNvSpPr txBox="1"/>
          <p:nvPr/>
        </p:nvSpPr>
        <p:spPr>
          <a:xfrm>
            <a:off x="3899882" y="10924923"/>
            <a:ext cx="548322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Power supplies fail</a:t>
            </a:r>
          </a:p>
        </p:txBody>
      </p:sp>
      <p:sp>
        <p:nvSpPr>
          <p:cNvPr id="229" name="Power goes out"/>
          <p:cNvSpPr txBox="1"/>
          <p:nvPr/>
        </p:nvSpPr>
        <p:spPr>
          <a:xfrm>
            <a:off x="9358659" y="12329235"/>
            <a:ext cx="456692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Power goes out</a:t>
            </a:r>
          </a:p>
        </p:txBody>
      </p:sp>
      <p:sp>
        <p:nvSpPr>
          <p:cNvPr id="230" name="Networking fails"/>
          <p:cNvSpPr txBox="1"/>
          <p:nvPr/>
        </p:nvSpPr>
        <p:spPr>
          <a:xfrm>
            <a:off x="13803074" y="9855241"/>
            <a:ext cx="46716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Networking fails</a:t>
            </a:r>
          </a:p>
        </p:txBody>
      </p:sp>
      <p:sp>
        <p:nvSpPr>
          <p:cNvPr id="231" name="Security breached"/>
          <p:cNvSpPr txBox="1"/>
          <p:nvPr/>
        </p:nvSpPr>
        <p:spPr>
          <a:xfrm>
            <a:off x="13455411" y="10924923"/>
            <a:ext cx="536702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Security breached</a:t>
            </a:r>
          </a:p>
        </p:txBody>
      </p:sp>
      <p:sp>
        <p:nvSpPr>
          <p:cNvPr id="232" name="Datacenter goes offline"/>
          <p:cNvSpPr txBox="1"/>
          <p:nvPr/>
        </p:nvSpPr>
        <p:spPr>
          <a:xfrm>
            <a:off x="14213363" y="11972047"/>
            <a:ext cx="67443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Datacenter goes offline</a:t>
            </a:r>
          </a:p>
        </p:txBody>
      </p:sp>
      <p:sp>
        <p:nvSpPr>
          <p:cNvPr id="233" name="“Distributed Systems for Fun and Profit”, Takada"/>
          <p:cNvSpPr txBox="1"/>
          <p:nvPr/>
        </p:nvSpPr>
        <p:spPr>
          <a:xfrm>
            <a:off x="6990133" y="13019171"/>
            <a:ext cx="8865947" cy="625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u="sng">
                <a:solidFill>
                  <a:srgbClr val="000000"/>
                </a:solidFill>
                <a:latin typeface="Helvetica"/>
                <a:ea typeface="Helvetica"/>
                <a:cs typeface="Helvetica"/>
                <a:sym typeface="Helvetica"/>
                <a:hlinkClick r:id="rId3" invalidUrl="" action="" tgtFrame="" tooltip="" history="1" highlightClick="0" endSnd="0"/>
              </a:defRPr>
            </a:lvl1pPr>
          </a:lstStyle>
          <a:p>
            <a:pPr>
              <a:defRPr u="none"/>
            </a:pPr>
            <a:r>
              <a:rPr u="sng">
                <a:hlinkClick r:id="rId3" invalidUrl="" action="" tgtFrame="" tooltip="" history="1" highlightClick="0" endSnd="0"/>
              </a:rPr>
              <a:t>“Distributed Systems for Fun and Profit”, Takada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